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Lato"/>
      <p:regular r:id="rId41"/>
      <p:bold r:id="rId42"/>
      <p:italic r:id="rId43"/>
      <p:boldItalic r:id="rId44"/>
    </p:embeddedFont>
    <p:embeddedFont>
      <p:font typeface="Helvetica Neue"/>
      <p:regular r:id="rId45"/>
      <p:bold r:id="rId46"/>
      <p:italic r:id="rId47"/>
      <p:boldItalic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3ae26ab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3ae26a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project pitch, our team proposed to make a smartphone application that promotes safer biking behaviors through social gamification. To refresh ourselves on the project, let’s follow around this man here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3ae26abb3_0_6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3ae26abb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it remained unclear how and why we intended to gamify our application.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3ae26abb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3ae26abb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aim to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3ae26abb3_0_10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3ae26ab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3ae26abb3_0_1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3ae26abb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beginning this project, we asked ourselves a question.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ae26abb3_0_1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ae26abb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179 people survey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Recently launched a survey, and from analysing the accidents and categorizing the causes for those accidents, we were able to identiy the top causes for unsafe biking and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ae26abb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3ae26abb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survey we found that a total of 60 people have gotten into accidents before. To analyse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3ae26abb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3ae26abb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in order to see if we could detect these scenarios, we got around to testing and successfully detecting a few things such as speeding.</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3ae26abb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3ae26abb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3ae26abb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3ae26abb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checking whether users were on the correct lane...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3ae26abb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3ae26abb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3ae26ab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3ae26ab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3ae26abb3_0_22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3ae26abb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3ae26abb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3ae26abb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we can find when unsafe biking and provide feedback, how do we make this into long term change?</a:t>
            </a:r>
            <a:br>
              <a:rPr lang="en">
                <a:solidFill>
                  <a:schemeClr val="dk1"/>
                </a:solidFill>
              </a:rPr>
            </a:br>
            <a:r>
              <a:rPr lang="en">
                <a:solidFill>
                  <a:schemeClr val="dk1"/>
                </a:solidFill>
              </a:rPr>
              <a:t>Conducted interviews to understand bikers better, why they bike unsafely, what could get them to change, why they would use an app like ours</a:t>
            </a:r>
            <a:endParaRPr>
              <a:solidFill>
                <a:schemeClr val="dk2"/>
              </a:solidFill>
            </a:endParaRPr>
          </a:p>
          <a:p>
            <a:pPr indent="0" lvl="0" marL="0" rtl="0" algn="l">
              <a:lnSpc>
                <a:spcPct val="115000"/>
              </a:lnSpc>
              <a:spcBef>
                <a:spcPts val="0"/>
              </a:spcBef>
              <a:spcAft>
                <a:spcPts val="1600"/>
              </a:spcAft>
              <a:buNone/>
            </a:pPr>
            <a:r>
              <a:t/>
            </a:r>
            <a:endParaRPr>
              <a:solidFill>
                <a:schemeClr val="dk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3ae26abb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3ae26abb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finding from these interviews was that the bikers know that they’re unsafe and know it is unsafe but are not willing to change</a:t>
            </a:r>
            <a:endParaRPr/>
          </a:p>
          <a:p>
            <a:pPr indent="0" lvl="0" marL="0" rtl="0" algn="l">
              <a:spcBef>
                <a:spcPts val="0"/>
              </a:spcBef>
              <a:spcAft>
                <a:spcPts val="0"/>
              </a:spcAft>
              <a:buNone/>
            </a:pPr>
            <a:r>
              <a:rPr lang="en"/>
              <a:t>Because It’s convenient adn don’t think its dangerous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3ae26abb3_0_25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3ae26abb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3ae26abb3_0_26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3ae26abb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3ae26abb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3ae26abb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we can find when unsafe biking and provide feedback, how do we make this into long term change?</a:t>
            </a:r>
            <a:br>
              <a:rPr lang="en">
                <a:solidFill>
                  <a:schemeClr val="dk1"/>
                </a:solidFill>
              </a:rPr>
            </a:br>
            <a:r>
              <a:rPr lang="en">
                <a:solidFill>
                  <a:schemeClr val="dk1"/>
                </a:solidFill>
              </a:rPr>
              <a:t>Conducted interviews to understand bikers better, why they bike unsafely, what could get them to change, why they would use an app like ours</a:t>
            </a:r>
            <a:endParaRPr>
              <a:solidFill>
                <a:schemeClr val="dk2"/>
              </a:solidFill>
            </a:endParaRPr>
          </a:p>
          <a:p>
            <a:pPr indent="0" lvl="0" marL="0" rtl="0" algn="l">
              <a:lnSpc>
                <a:spcPct val="115000"/>
              </a:lnSpc>
              <a:spcBef>
                <a:spcPts val="0"/>
              </a:spcBef>
              <a:spcAft>
                <a:spcPts val="1600"/>
              </a:spcAft>
              <a:buNone/>
            </a:pPr>
            <a:r>
              <a:t/>
            </a:r>
            <a:endParaRPr>
              <a:solidFill>
                <a:schemeClr val="dk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3ae26abb3_0_27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3ae26abb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Games have different features, cannot do all</a:t>
            </a:r>
            <a:br>
              <a:rPr lang="en"/>
            </a:br>
            <a:r>
              <a:rPr lang="en"/>
              <a:t>Our approach to narrow down to what could be the most effective was to find what KAIST students appreciate in games in general, what makes them game, what makes them to keep coming</a:t>
            </a:r>
            <a:br>
              <a:rPr lang="en"/>
            </a:br>
            <a:r>
              <a:rPr lang="en"/>
              <a:t>Conducted survey to find what are the main</a:t>
            </a:r>
            <a:br>
              <a:rPr lang="en"/>
            </a:b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3ae26abb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3ae26abb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from our survey, these 3 were relatively the most chosen ones</a:t>
            </a:r>
            <a:endParaRPr/>
          </a:p>
          <a:p>
            <a:pPr indent="0" lvl="0" marL="0" rtl="0" algn="l">
              <a:spcBef>
                <a:spcPts val="0"/>
              </a:spcBef>
              <a:spcAft>
                <a:spcPts val="0"/>
              </a:spcAft>
              <a:buNone/>
            </a:pPr>
            <a:r>
              <a:rPr lang="en"/>
              <a:t>We could use these ideas and incoorporate versions of them to our application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3ae26abb3_0_3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3ae26a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3ae26abb3_0_3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3ae26abb3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Make teams within application, you all board a spaceship</a:t>
            </a:r>
            <a:endParaRPr/>
          </a:p>
          <a:p>
            <a:pPr indent="-298450" lvl="0" marL="457200" rtl="0" algn="l">
              <a:spcBef>
                <a:spcPts val="0"/>
              </a:spcBef>
              <a:spcAft>
                <a:spcPts val="0"/>
              </a:spcAft>
              <a:buSzPts val="1100"/>
              <a:buChar char="●"/>
            </a:pPr>
            <a:r>
              <a:rPr lang="en"/>
              <a:t>Every few days get matched against an opponent team</a:t>
            </a:r>
            <a:endParaRPr/>
          </a:p>
          <a:p>
            <a:pPr indent="-298450" lvl="0" marL="457200" rtl="0" algn="l">
              <a:spcBef>
                <a:spcPts val="0"/>
              </a:spcBef>
              <a:spcAft>
                <a:spcPts val="0"/>
              </a:spcAft>
              <a:buSzPts val="1100"/>
              <a:buChar char="●"/>
            </a:pPr>
            <a:r>
              <a:rPr lang="en"/>
              <a:t>Each time members of your team bike safely, it grants laser beam ammo to your spaceship</a:t>
            </a:r>
            <a:endParaRPr/>
          </a:p>
          <a:p>
            <a:pPr indent="-298450" lvl="0" marL="457200" rtl="0" algn="l">
              <a:spcBef>
                <a:spcPts val="0"/>
              </a:spcBef>
              <a:spcAft>
                <a:spcPts val="0"/>
              </a:spcAft>
              <a:buSzPts val="1100"/>
              <a:buChar char="●"/>
            </a:pPr>
            <a:r>
              <a:rPr lang="en"/>
              <a:t>Users can then use these to shoot at the other spaceship</a:t>
            </a:r>
            <a:endParaRPr/>
          </a:p>
          <a:p>
            <a:pPr indent="-298450" lvl="0" marL="457200" rtl="0" algn="l">
              <a:spcBef>
                <a:spcPts val="0"/>
              </a:spcBef>
              <a:spcAft>
                <a:spcPts val="0"/>
              </a:spcAft>
              <a:buSzPts val="1100"/>
              <a:buChar char="●"/>
            </a:pPr>
            <a:r>
              <a:rPr lang="en"/>
              <a:t>Whichever team damages other spaceship most wins and grants points in leaderboard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3ae26ab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3ae26ab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3ae26abb3_0_3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3ae26abb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Make teams within application, you all board a spaceship</a:t>
            </a:r>
            <a:endParaRPr/>
          </a:p>
          <a:p>
            <a:pPr indent="-298450" lvl="0" marL="457200" rtl="0" algn="l">
              <a:spcBef>
                <a:spcPts val="0"/>
              </a:spcBef>
              <a:spcAft>
                <a:spcPts val="0"/>
              </a:spcAft>
              <a:buSzPts val="1100"/>
              <a:buChar char="●"/>
            </a:pPr>
            <a:r>
              <a:rPr lang="en"/>
              <a:t>Every few days get matched against an opponent team</a:t>
            </a:r>
            <a:endParaRPr/>
          </a:p>
          <a:p>
            <a:pPr indent="-298450" lvl="0" marL="457200" rtl="0" algn="l">
              <a:spcBef>
                <a:spcPts val="0"/>
              </a:spcBef>
              <a:spcAft>
                <a:spcPts val="0"/>
              </a:spcAft>
              <a:buSzPts val="1100"/>
              <a:buChar char="●"/>
            </a:pPr>
            <a:r>
              <a:rPr lang="en"/>
              <a:t>Each time members of your team bike safely, it grants laser beam ammo to your spaceship</a:t>
            </a:r>
            <a:endParaRPr/>
          </a:p>
          <a:p>
            <a:pPr indent="-298450" lvl="0" marL="457200" rtl="0" algn="l">
              <a:spcBef>
                <a:spcPts val="0"/>
              </a:spcBef>
              <a:spcAft>
                <a:spcPts val="0"/>
              </a:spcAft>
              <a:buSzPts val="1100"/>
              <a:buChar char="●"/>
            </a:pPr>
            <a:r>
              <a:rPr lang="en"/>
              <a:t>Users can then use these to shoot at the other spaceship</a:t>
            </a:r>
            <a:endParaRPr/>
          </a:p>
          <a:p>
            <a:pPr indent="-298450" lvl="0" marL="457200" rtl="0" algn="l">
              <a:spcBef>
                <a:spcPts val="0"/>
              </a:spcBef>
              <a:spcAft>
                <a:spcPts val="0"/>
              </a:spcAft>
              <a:buSzPts val="1100"/>
              <a:buChar char="●"/>
            </a:pPr>
            <a:r>
              <a:rPr lang="en"/>
              <a:t>Whichever team damages other spaceship most wins and grants points in leaderboard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3ae26abb3_0_34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3ae26abb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Make teams within application, you all board a spaceship</a:t>
            </a:r>
            <a:endParaRPr/>
          </a:p>
          <a:p>
            <a:pPr indent="-298450" lvl="0" marL="457200" rtl="0" algn="l">
              <a:spcBef>
                <a:spcPts val="0"/>
              </a:spcBef>
              <a:spcAft>
                <a:spcPts val="0"/>
              </a:spcAft>
              <a:buSzPts val="1100"/>
              <a:buChar char="●"/>
            </a:pPr>
            <a:r>
              <a:rPr lang="en"/>
              <a:t>Every few days get matched against an opponent team</a:t>
            </a:r>
            <a:endParaRPr/>
          </a:p>
          <a:p>
            <a:pPr indent="-298450" lvl="0" marL="457200" rtl="0" algn="l">
              <a:spcBef>
                <a:spcPts val="0"/>
              </a:spcBef>
              <a:spcAft>
                <a:spcPts val="0"/>
              </a:spcAft>
              <a:buSzPts val="1100"/>
              <a:buChar char="●"/>
            </a:pPr>
            <a:r>
              <a:rPr lang="en"/>
              <a:t>Each time members of your team bike safely, it grants laser beam ammo to your spaceship</a:t>
            </a:r>
            <a:endParaRPr/>
          </a:p>
          <a:p>
            <a:pPr indent="-298450" lvl="0" marL="457200" rtl="0" algn="l">
              <a:spcBef>
                <a:spcPts val="0"/>
              </a:spcBef>
              <a:spcAft>
                <a:spcPts val="0"/>
              </a:spcAft>
              <a:buSzPts val="1100"/>
              <a:buChar char="●"/>
            </a:pPr>
            <a:r>
              <a:rPr lang="en"/>
              <a:t>Users can then use these to shoot at the other spaceship</a:t>
            </a:r>
            <a:endParaRPr/>
          </a:p>
          <a:p>
            <a:pPr indent="-298450" lvl="0" marL="457200" rtl="0" algn="l">
              <a:spcBef>
                <a:spcPts val="0"/>
              </a:spcBef>
              <a:spcAft>
                <a:spcPts val="0"/>
              </a:spcAft>
              <a:buSzPts val="1100"/>
              <a:buChar char="●"/>
            </a:pPr>
            <a:r>
              <a:rPr lang="en"/>
              <a:t>Whichever team damages other spaceship most wins and grants points in leaderboard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3ae26abb3_0_36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3ae26abb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3ae26abb3_0_39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3ae26abb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So if we consider ou app to be a burger, detection will be the bun. It holds everything together, its the reason that burger is a burger and not a hamburger steak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gamification is the meat. It’s the core of the burger and it’s what you order the burger for and what one enjoys the most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then there’s our special sauce, what differentiates our burgers from all others: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These are the fact that we are going to leverage social dynamics to increase interest in our app</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And the fact that this app is specifically designed with KAIST students and the KAIST campus in mind, which can allow us to more easily detect several unsafe biking behaviors (like we can manually find all the dangerous intersection points in campus)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Previous works: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KAIST efforts: pamphlets, fines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BikeSafe/BikeMate: only monitor, no feedback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Biketastic: only detect bad roads, not bad biking behavior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 not long term or motivating oriented, simply detection + no/bad feedback.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3ae26abb3_0_4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3ae26abb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So if we consider ou app to be a burger, detection will be the bun. It holds everything together, its the reason that burger is a burger and not a hamburger steak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gamification is the meat. It’s the core of the burger and it’s what you order the burger for and what one enjoys the most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then there’s our special sauce, what differentiates our burgers from all others: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These are the fact that we are going to leverage social dynamics to increase interest in our app</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And the fact that this app is specifically designed with KAIST students and the KAIST campus in mind, which can allow us to more easily detect several unsafe biking behaviors (like we can manually find all the dangerous intersection points in campus)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Previous works: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KAIST efforts: pamphlets, fines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BikeSafe/BikeMate: only monitor, no feedback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Biketastic: only detect bad roads, not bad biking behavior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 not long term or motivating oriented, simply detection + no/bad feedback.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3ae26abb3_0_4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3ae26a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protoypes- don’t need to be bad bikers.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ae26abb3_0_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ae26ab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meanwhile, our application collects smartphone sensor data in the background.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3ae26abb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3ae26abb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soon starts going downhill, and his bike starts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3ae26abb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3ae26abb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3ae26abb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3ae26abb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3ae26abb3_0_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3ae26abb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demonstrated, our project has a two-fold challenge when viewed broadly. We first detect unsafe biking behavior using smartphone sensors, and incentivize users by adding social gamification features. And this is what we said for our project pitch as well.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ae26abb3_0_4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ae26ab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it was unclear as to what exactly we were detecintg as there a number of possibilities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35.png"/><Relationship Id="rId11" Type="http://schemas.openxmlformats.org/officeDocument/2006/relationships/image" Target="../media/image19.png"/><Relationship Id="rId10" Type="http://schemas.openxmlformats.org/officeDocument/2006/relationships/image" Target="../media/image20.png"/><Relationship Id="rId12" Type="http://schemas.openxmlformats.org/officeDocument/2006/relationships/image" Target="../media/image45.png"/><Relationship Id="rId9"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36.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55.png"/><Relationship Id="rId9" Type="http://schemas.openxmlformats.org/officeDocument/2006/relationships/image" Target="../media/image56.png"/><Relationship Id="rId5" Type="http://schemas.openxmlformats.org/officeDocument/2006/relationships/image" Target="../media/image67.png"/><Relationship Id="rId6" Type="http://schemas.openxmlformats.org/officeDocument/2006/relationships/image" Target="../media/image52.png"/><Relationship Id="rId7" Type="http://schemas.openxmlformats.org/officeDocument/2006/relationships/image" Target="../media/image65.png"/><Relationship Id="rId8"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59.png"/><Relationship Id="rId11" Type="http://schemas.openxmlformats.org/officeDocument/2006/relationships/image" Target="../media/image56.png"/><Relationship Id="rId10" Type="http://schemas.openxmlformats.org/officeDocument/2006/relationships/image" Target="../media/image68.png"/><Relationship Id="rId9"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61.png"/><Relationship Id="rId7" Type="http://schemas.openxmlformats.org/officeDocument/2006/relationships/image" Target="../media/image64.png"/><Relationship Id="rId8"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84410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SOCIAL-GAMIFYING BIKE SAFETY</a:t>
            </a:r>
            <a:endParaRPr>
              <a:solidFill>
                <a:srgbClr val="FFFFFF"/>
              </a:solidFill>
            </a:endParaRPr>
          </a:p>
        </p:txBody>
      </p:sp>
      <p:sp>
        <p:nvSpPr>
          <p:cNvPr id="55" name="Google Shape;55;p13"/>
          <p:cNvSpPr txBox="1"/>
          <p:nvPr>
            <p:ph idx="1" type="subTitle"/>
          </p:nvPr>
        </p:nvSpPr>
        <p:spPr>
          <a:xfrm>
            <a:off x="311700" y="167931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HERALD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7" name="Shape 137"/>
        <p:cNvGrpSpPr/>
        <p:nvPr/>
      </p:nvGrpSpPr>
      <p:grpSpPr>
        <a:xfrm>
          <a:off x="0" y="0"/>
          <a:ext cx="0" cy="0"/>
          <a:chOff x="0" y="0"/>
          <a:chExt cx="0" cy="0"/>
        </a:xfrm>
      </p:grpSpPr>
      <p:cxnSp>
        <p:nvCxnSpPr>
          <p:cNvPr id="138" name="Google Shape;138;p22"/>
          <p:cNvCxnSpPr/>
          <p:nvPr/>
        </p:nvCxnSpPr>
        <p:spPr>
          <a:xfrm>
            <a:off x="4481375" y="1587082"/>
            <a:ext cx="9300" cy="3576900"/>
          </a:xfrm>
          <a:prstGeom prst="straightConnector1">
            <a:avLst/>
          </a:prstGeom>
          <a:noFill/>
          <a:ln cap="flat" cmpd="sng" w="38100">
            <a:solidFill>
              <a:srgbClr val="A4C2F4"/>
            </a:solidFill>
            <a:prstDash val="solid"/>
            <a:round/>
            <a:headEnd len="med" w="med" type="none"/>
            <a:tailEnd len="med" w="med" type="none"/>
          </a:ln>
        </p:spPr>
      </p:cxnSp>
      <p:pic>
        <p:nvPicPr>
          <p:cNvPr id="139" name="Google Shape;139;p22"/>
          <p:cNvPicPr preferRelativeResize="0"/>
          <p:nvPr/>
        </p:nvPicPr>
        <p:blipFill>
          <a:blip r:embed="rId3">
            <a:alphaModFix/>
          </a:blip>
          <a:stretch>
            <a:fillRect/>
          </a:stretch>
        </p:blipFill>
        <p:spPr>
          <a:xfrm>
            <a:off x="9411625" y="2362275"/>
            <a:ext cx="1139760" cy="2308275"/>
          </a:xfrm>
          <a:prstGeom prst="rect">
            <a:avLst/>
          </a:prstGeom>
          <a:noFill/>
          <a:ln>
            <a:noFill/>
          </a:ln>
        </p:spPr>
      </p:pic>
      <p:sp>
        <p:nvSpPr>
          <p:cNvPr id="140" name="Google Shape;140;p22"/>
          <p:cNvSpPr txBox="1"/>
          <p:nvPr/>
        </p:nvSpPr>
        <p:spPr>
          <a:xfrm>
            <a:off x="2028850" y="2030940"/>
            <a:ext cx="2394300" cy="300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Individual Biking Habits?</a:t>
            </a:r>
            <a:endParaRPr i="1"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Potential Collision?</a:t>
            </a:r>
            <a:endParaRPr i="1"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Lack of Biker Attention?</a:t>
            </a:r>
            <a:endParaRPr i="1" sz="1800">
              <a:solidFill>
                <a:srgbClr val="434343"/>
              </a:solidFill>
              <a:latin typeface="Avenir"/>
              <a:ea typeface="Avenir"/>
              <a:cs typeface="Avenir"/>
              <a:sym typeface="Avenir"/>
            </a:endParaRPr>
          </a:p>
          <a:p>
            <a:pPr indent="0" lvl="0" marL="457200" rtl="0" algn="l">
              <a:spcBef>
                <a:spcPts val="0"/>
              </a:spcBef>
              <a:spcAft>
                <a:spcPts val="0"/>
              </a:spcAft>
              <a:buNone/>
            </a:pPr>
            <a:r>
              <a:t/>
            </a:r>
            <a:endParaRPr i="1" sz="1800">
              <a:solidFill>
                <a:srgbClr val="434343"/>
              </a:solidFill>
              <a:latin typeface="Avenir"/>
              <a:ea typeface="Avenir"/>
              <a:cs typeface="Avenir"/>
              <a:sym typeface="Avenir"/>
            </a:endParaRPr>
          </a:p>
        </p:txBody>
      </p:sp>
      <p:sp>
        <p:nvSpPr>
          <p:cNvPr id="141" name="Google Shape;141;p22"/>
          <p:cNvSpPr txBox="1"/>
          <p:nvPr/>
        </p:nvSpPr>
        <p:spPr>
          <a:xfrm>
            <a:off x="4729575" y="2013188"/>
            <a:ext cx="2280600" cy="300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Avenir"/>
              <a:buChar char="●"/>
            </a:pPr>
            <a:r>
              <a:rPr i="1" lang="en" sz="1800">
                <a:solidFill>
                  <a:schemeClr val="lt1"/>
                </a:solidFill>
                <a:latin typeface="Avenir"/>
                <a:ea typeface="Avenir"/>
                <a:cs typeface="Avenir"/>
                <a:sym typeface="Avenir"/>
              </a:rPr>
              <a:t>Why gamify the app?</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What social features are you adding?</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Will users play it while biking?</a:t>
            </a:r>
            <a:endParaRPr i="1" sz="1800">
              <a:solidFill>
                <a:srgbClr val="FFFFFF"/>
              </a:solidFill>
              <a:latin typeface="Avenir"/>
              <a:ea typeface="Avenir"/>
              <a:cs typeface="Avenir"/>
              <a:sym typeface="Avenir"/>
            </a:endParaRPr>
          </a:p>
        </p:txBody>
      </p:sp>
      <p:grpSp>
        <p:nvGrpSpPr>
          <p:cNvPr id="142" name="Google Shape;142;p22"/>
          <p:cNvGrpSpPr/>
          <p:nvPr/>
        </p:nvGrpSpPr>
        <p:grpSpPr>
          <a:xfrm>
            <a:off x="527657" y="1694222"/>
            <a:ext cx="1424989" cy="2511561"/>
            <a:chOff x="378475" y="0"/>
            <a:chExt cx="2888100" cy="5849000"/>
          </a:xfrm>
        </p:grpSpPr>
        <p:pic>
          <p:nvPicPr>
            <p:cNvPr id="143" name="Google Shape;143;p22"/>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44" name="Google Shape;144;p22"/>
            <p:cNvSpPr txBox="1"/>
            <p:nvPr/>
          </p:nvSpPr>
          <p:spPr>
            <a:xfrm>
              <a:off x="573475" y="683825"/>
              <a:ext cx="24897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22"/>
          <p:cNvPicPr preferRelativeResize="0"/>
          <p:nvPr/>
        </p:nvPicPr>
        <p:blipFill>
          <a:blip r:embed="rId4">
            <a:alphaModFix/>
          </a:blip>
          <a:stretch>
            <a:fillRect/>
          </a:stretch>
        </p:blipFill>
        <p:spPr>
          <a:xfrm flipH="1">
            <a:off x="888483" y="2830961"/>
            <a:ext cx="791258" cy="791258"/>
          </a:xfrm>
          <a:prstGeom prst="rect">
            <a:avLst/>
          </a:prstGeom>
          <a:noFill/>
          <a:ln>
            <a:noFill/>
          </a:ln>
        </p:spPr>
      </p:pic>
      <p:sp>
        <p:nvSpPr>
          <p:cNvPr id="146" name="Google Shape;146;p22"/>
          <p:cNvSpPr txBox="1"/>
          <p:nvPr/>
        </p:nvSpPr>
        <p:spPr>
          <a:xfrm>
            <a:off x="738625" y="2256604"/>
            <a:ext cx="1050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Detection</a:t>
            </a:r>
            <a:endParaRPr>
              <a:latin typeface="Avenir"/>
              <a:ea typeface="Avenir"/>
              <a:cs typeface="Avenir"/>
              <a:sym typeface="Avenir"/>
            </a:endParaRPr>
          </a:p>
        </p:txBody>
      </p:sp>
      <p:sp>
        <p:nvSpPr>
          <p:cNvPr id="147" name="Google Shape;147;p22"/>
          <p:cNvSpPr txBox="1"/>
          <p:nvPr/>
        </p:nvSpPr>
        <p:spPr>
          <a:xfrm>
            <a:off x="1611300" y="360450"/>
            <a:ext cx="5697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Questions We Received</a:t>
            </a:r>
            <a:endParaRPr sz="4000">
              <a:solidFill>
                <a:srgbClr val="FFFFFF"/>
              </a:solidFill>
            </a:endParaRPr>
          </a:p>
        </p:txBody>
      </p:sp>
      <p:cxnSp>
        <p:nvCxnSpPr>
          <p:cNvPr id="148" name="Google Shape;148;p22"/>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grpSp>
        <p:nvGrpSpPr>
          <p:cNvPr id="149" name="Google Shape;149;p22"/>
          <p:cNvGrpSpPr/>
          <p:nvPr/>
        </p:nvGrpSpPr>
        <p:grpSpPr>
          <a:xfrm>
            <a:off x="7331282" y="1694222"/>
            <a:ext cx="1424989" cy="2511561"/>
            <a:chOff x="378475" y="0"/>
            <a:chExt cx="2888100" cy="5849000"/>
          </a:xfrm>
        </p:grpSpPr>
        <p:pic>
          <p:nvPicPr>
            <p:cNvPr id="150" name="Google Shape;150;p22"/>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51" name="Google Shape;151;p22"/>
            <p:cNvSpPr txBox="1"/>
            <p:nvPr/>
          </p:nvSpPr>
          <p:spPr>
            <a:xfrm>
              <a:off x="573475" y="683825"/>
              <a:ext cx="24897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2"/>
          <p:cNvSpPr txBox="1"/>
          <p:nvPr/>
        </p:nvSpPr>
        <p:spPr>
          <a:xfrm>
            <a:off x="7466050" y="2256615"/>
            <a:ext cx="1266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Social Gamification</a:t>
            </a:r>
            <a:endParaRPr>
              <a:latin typeface="Avenir"/>
              <a:ea typeface="Avenir"/>
              <a:cs typeface="Avenir"/>
              <a:sym typeface="Avenir"/>
            </a:endParaRPr>
          </a:p>
        </p:txBody>
      </p:sp>
      <p:pic>
        <p:nvPicPr>
          <p:cNvPr id="153" name="Google Shape;153;p22"/>
          <p:cNvPicPr preferRelativeResize="0"/>
          <p:nvPr/>
        </p:nvPicPr>
        <p:blipFill>
          <a:blip r:embed="rId5">
            <a:alphaModFix/>
          </a:blip>
          <a:stretch>
            <a:fillRect/>
          </a:stretch>
        </p:blipFill>
        <p:spPr>
          <a:xfrm>
            <a:off x="7635704" y="2918287"/>
            <a:ext cx="791258" cy="791277"/>
          </a:xfrm>
          <a:prstGeom prst="rect">
            <a:avLst/>
          </a:prstGeom>
          <a:noFill/>
          <a:ln>
            <a:noFill/>
          </a:ln>
        </p:spPr>
      </p:pic>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5" name="Google Shape;155;p22"/>
          <p:cNvGrpSpPr/>
          <p:nvPr/>
        </p:nvGrpSpPr>
        <p:grpSpPr>
          <a:xfrm>
            <a:off x="7331282" y="1694222"/>
            <a:ext cx="1424989" cy="2511561"/>
            <a:chOff x="378475" y="0"/>
            <a:chExt cx="2888100" cy="5849000"/>
          </a:xfrm>
        </p:grpSpPr>
        <p:pic>
          <p:nvPicPr>
            <p:cNvPr id="156" name="Google Shape;156;p22"/>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57" name="Google Shape;157;p22"/>
            <p:cNvSpPr txBox="1"/>
            <p:nvPr/>
          </p:nvSpPr>
          <p:spPr>
            <a:xfrm>
              <a:off x="568272" y="683825"/>
              <a:ext cx="25203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2"/>
          <p:cNvSpPr txBox="1"/>
          <p:nvPr/>
        </p:nvSpPr>
        <p:spPr>
          <a:xfrm>
            <a:off x="7466050" y="2256615"/>
            <a:ext cx="1266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Social Gamification</a:t>
            </a:r>
            <a:endParaRPr>
              <a:latin typeface="Avenir"/>
              <a:ea typeface="Avenir"/>
              <a:cs typeface="Avenir"/>
              <a:sym typeface="Avenir"/>
            </a:endParaRPr>
          </a:p>
        </p:txBody>
      </p:sp>
      <p:pic>
        <p:nvPicPr>
          <p:cNvPr id="159" name="Google Shape;159;p22"/>
          <p:cNvPicPr preferRelativeResize="0"/>
          <p:nvPr/>
        </p:nvPicPr>
        <p:blipFill>
          <a:blip r:embed="rId5">
            <a:alphaModFix/>
          </a:blip>
          <a:stretch>
            <a:fillRect/>
          </a:stretch>
        </p:blipFill>
        <p:spPr>
          <a:xfrm>
            <a:off x="7635704" y="2918287"/>
            <a:ext cx="791258" cy="791277"/>
          </a:xfrm>
          <a:prstGeom prst="rect">
            <a:avLst/>
          </a:prstGeom>
          <a:noFill/>
          <a:ln>
            <a:noFill/>
          </a:ln>
        </p:spPr>
      </p:pic>
      <p:grpSp>
        <p:nvGrpSpPr>
          <p:cNvPr id="160" name="Google Shape;160;p22"/>
          <p:cNvGrpSpPr/>
          <p:nvPr/>
        </p:nvGrpSpPr>
        <p:grpSpPr>
          <a:xfrm>
            <a:off x="527657" y="1694222"/>
            <a:ext cx="1424989" cy="2511561"/>
            <a:chOff x="378475" y="0"/>
            <a:chExt cx="2888100" cy="5849000"/>
          </a:xfrm>
        </p:grpSpPr>
        <p:pic>
          <p:nvPicPr>
            <p:cNvPr id="161" name="Google Shape;161;p22"/>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62" name="Google Shape;162;p22"/>
            <p:cNvSpPr txBox="1"/>
            <p:nvPr/>
          </p:nvSpPr>
          <p:spPr>
            <a:xfrm>
              <a:off x="573485" y="683810"/>
              <a:ext cx="25020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163" name="Google Shape;163;p22"/>
          <p:cNvPicPr preferRelativeResize="0"/>
          <p:nvPr/>
        </p:nvPicPr>
        <p:blipFill>
          <a:blip r:embed="rId4">
            <a:alphaModFix/>
          </a:blip>
          <a:stretch>
            <a:fillRect/>
          </a:stretch>
        </p:blipFill>
        <p:spPr>
          <a:xfrm flipH="1">
            <a:off x="888483" y="2830961"/>
            <a:ext cx="791258" cy="791258"/>
          </a:xfrm>
          <a:prstGeom prst="rect">
            <a:avLst/>
          </a:prstGeom>
          <a:noFill/>
          <a:ln>
            <a:noFill/>
          </a:ln>
        </p:spPr>
      </p:pic>
      <p:sp>
        <p:nvSpPr>
          <p:cNvPr id="164" name="Google Shape;164;p22"/>
          <p:cNvSpPr txBox="1"/>
          <p:nvPr/>
        </p:nvSpPr>
        <p:spPr>
          <a:xfrm>
            <a:off x="738625" y="2256604"/>
            <a:ext cx="1050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Detection</a:t>
            </a:r>
            <a:endParaRPr>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8" name="Shape 168"/>
        <p:cNvGrpSpPr/>
        <p:nvPr/>
      </p:nvGrpSpPr>
      <p:grpSpPr>
        <a:xfrm>
          <a:off x="0" y="0"/>
          <a:ext cx="0" cy="0"/>
          <a:chOff x="0" y="0"/>
          <a:chExt cx="0" cy="0"/>
        </a:xfrm>
      </p:grpSpPr>
      <p:sp>
        <p:nvSpPr>
          <p:cNvPr id="169" name="Google Shape;169;p23"/>
          <p:cNvSpPr txBox="1"/>
          <p:nvPr/>
        </p:nvSpPr>
        <p:spPr>
          <a:xfrm>
            <a:off x="1205650" y="2417940"/>
            <a:ext cx="7547100" cy="1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500">
                <a:solidFill>
                  <a:srgbClr val="A4C2F4"/>
                </a:solidFill>
                <a:latin typeface="Helvetica Neue"/>
                <a:ea typeface="Helvetica Neue"/>
                <a:cs typeface="Helvetica Neue"/>
                <a:sym typeface="Helvetica Neue"/>
              </a:rPr>
              <a:t>Passively</a:t>
            </a:r>
            <a:r>
              <a:rPr b="1" lang="en" sz="2500">
                <a:solidFill>
                  <a:srgbClr val="FFFFFF"/>
                </a:solidFill>
                <a:latin typeface="Helvetica Neue"/>
                <a:ea typeface="Helvetica Neue"/>
                <a:cs typeface="Helvetica Neue"/>
                <a:sym typeface="Helvetica Neue"/>
              </a:rPr>
              <a:t> detect</a:t>
            </a:r>
            <a:r>
              <a:rPr lang="en" sz="2500">
                <a:solidFill>
                  <a:srgbClr val="FFFFFF"/>
                </a:solidFill>
                <a:latin typeface="Helvetica Neue"/>
                <a:ea typeface="Helvetica Neue"/>
                <a:cs typeface="Helvetica Neue"/>
                <a:sym typeface="Helvetica Neue"/>
              </a:rPr>
              <a:t> </a:t>
            </a:r>
            <a:r>
              <a:rPr i="1" lang="en" sz="2500">
                <a:solidFill>
                  <a:srgbClr val="A4C2F4"/>
                </a:solidFill>
                <a:latin typeface="Helvetica Neue"/>
                <a:ea typeface="Helvetica Neue"/>
                <a:cs typeface="Helvetica Neue"/>
                <a:sym typeface="Helvetica Neue"/>
              </a:rPr>
              <a:t>personal</a:t>
            </a:r>
            <a:r>
              <a:rPr i="1" lang="en" sz="2500">
                <a:solidFill>
                  <a:srgbClr val="FFFFFF"/>
                </a:solidFill>
                <a:latin typeface="Helvetica Neue"/>
                <a:ea typeface="Helvetica Neue"/>
                <a:cs typeface="Helvetica Neue"/>
                <a:sym typeface="Helvetica Neue"/>
              </a:rPr>
              <a:t> </a:t>
            </a:r>
            <a:r>
              <a:rPr i="1" lang="en" sz="2500">
                <a:solidFill>
                  <a:srgbClr val="A4C2F4"/>
                </a:solidFill>
                <a:latin typeface="Helvetica Neue"/>
                <a:ea typeface="Helvetica Neue"/>
                <a:cs typeface="Helvetica Neue"/>
                <a:sym typeface="Helvetica Neue"/>
              </a:rPr>
              <a:t>biking habits</a:t>
            </a:r>
            <a:r>
              <a:rPr lang="en" sz="2500">
                <a:solidFill>
                  <a:srgbClr val="FFFFFF"/>
                </a:solidFill>
                <a:latin typeface="Helvetica Neue"/>
                <a:ea typeface="Helvetica Neue"/>
                <a:cs typeface="Helvetica Neue"/>
                <a:sym typeface="Helvetica Neue"/>
              </a:rPr>
              <a:t> and </a:t>
            </a:r>
            <a:br>
              <a:rPr lang="en" sz="2500">
                <a:solidFill>
                  <a:srgbClr val="FFFFFF"/>
                </a:solidFill>
                <a:latin typeface="Helvetica Neue"/>
                <a:ea typeface="Helvetica Neue"/>
                <a:cs typeface="Helvetica Neue"/>
                <a:sym typeface="Helvetica Neue"/>
              </a:rPr>
            </a:br>
            <a:r>
              <a:rPr b="1" lang="en" sz="2500">
                <a:solidFill>
                  <a:srgbClr val="FFFFFF"/>
                </a:solidFill>
                <a:latin typeface="Helvetica Neue"/>
                <a:ea typeface="Helvetica Neue"/>
                <a:cs typeface="Helvetica Neue"/>
                <a:sym typeface="Helvetica Neue"/>
              </a:rPr>
              <a:t>motivate </a:t>
            </a:r>
            <a:r>
              <a:rPr lang="en" sz="2500">
                <a:solidFill>
                  <a:srgbClr val="FFFFFF"/>
                </a:solidFill>
                <a:latin typeface="Helvetica Neue"/>
                <a:ea typeface="Helvetica Neue"/>
                <a:cs typeface="Helvetica Neue"/>
                <a:sym typeface="Helvetica Neue"/>
              </a:rPr>
              <a:t>bike safety by providing </a:t>
            </a:r>
            <a:r>
              <a:rPr i="1" lang="en" sz="2500">
                <a:solidFill>
                  <a:srgbClr val="A4C2F4"/>
                </a:solidFill>
                <a:latin typeface="Helvetica Neue"/>
                <a:ea typeface="Helvetica Neue"/>
                <a:cs typeface="Helvetica Neue"/>
                <a:sym typeface="Helvetica Neue"/>
              </a:rPr>
              <a:t>post-biking feedback</a:t>
            </a:r>
            <a:r>
              <a:rPr lang="en" sz="2500">
                <a:solidFill>
                  <a:srgbClr val="FFFFFF"/>
                </a:solidFill>
                <a:latin typeface="Helvetica Neue"/>
                <a:ea typeface="Helvetica Neue"/>
                <a:cs typeface="Helvetica Neue"/>
                <a:sym typeface="Helvetica Neue"/>
              </a:rPr>
              <a:t> with a </a:t>
            </a:r>
            <a:r>
              <a:rPr i="1" lang="en" sz="2500">
                <a:solidFill>
                  <a:srgbClr val="A4C2F4"/>
                </a:solidFill>
                <a:latin typeface="Helvetica Neue"/>
                <a:ea typeface="Helvetica Neue"/>
                <a:cs typeface="Helvetica Neue"/>
                <a:sym typeface="Helvetica Neue"/>
              </a:rPr>
              <a:t>socially gamified</a:t>
            </a:r>
            <a:r>
              <a:rPr lang="en" sz="2500">
                <a:solidFill>
                  <a:srgbClr val="FFFFFF"/>
                </a:solidFill>
                <a:latin typeface="Helvetica Neue"/>
                <a:ea typeface="Helvetica Neue"/>
                <a:cs typeface="Helvetica Neue"/>
                <a:sym typeface="Helvetica Neue"/>
              </a:rPr>
              <a:t> approach</a:t>
            </a:r>
            <a:endParaRPr sz="2500">
              <a:solidFill>
                <a:srgbClr val="FFFFFF"/>
              </a:solidFill>
              <a:latin typeface="Helvetica Neue"/>
              <a:ea typeface="Helvetica Neue"/>
              <a:cs typeface="Helvetica Neue"/>
              <a:sym typeface="Helvetica Neue"/>
            </a:endParaRPr>
          </a:p>
        </p:txBody>
      </p:sp>
      <p:sp>
        <p:nvSpPr>
          <p:cNvPr id="170" name="Google Shape;170;p23"/>
          <p:cNvSpPr txBox="1"/>
          <p:nvPr/>
        </p:nvSpPr>
        <p:spPr>
          <a:xfrm>
            <a:off x="741425" y="1555110"/>
            <a:ext cx="61143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Helvetica Neue"/>
                <a:ea typeface="Helvetica Neue"/>
                <a:cs typeface="Helvetica Neue"/>
                <a:sym typeface="Helvetica Neue"/>
              </a:rPr>
              <a:t>Problem Statement</a:t>
            </a:r>
            <a:endParaRPr b="1" sz="4000">
              <a:solidFill>
                <a:srgbClr val="FFFFFF"/>
              </a:solidFill>
              <a:latin typeface="Helvetica Neue"/>
              <a:ea typeface="Helvetica Neue"/>
              <a:cs typeface="Helvetica Neue"/>
              <a:sym typeface="Helvetica Neue"/>
            </a:endParaRPr>
          </a:p>
        </p:txBody>
      </p:sp>
      <p:cxnSp>
        <p:nvCxnSpPr>
          <p:cNvPr id="171" name="Google Shape;171;p23"/>
          <p:cNvCxnSpPr/>
          <p:nvPr/>
        </p:nvCxnSpPr>
        <p:spPr>
          <a:xfrm rot="10800000">
            <a:off x="5365925" y="2315640"/>
            <a:ext cx="0" cy="187800"/>
          </a:xfrm>
          <a:prstGeom prst="straightConnector1">
            <a:avLst/>
          </a:prstGeom>
          <a:noFill/>
          <a:ln cap="flat" cmpd="sng" w="19050">
            <a:solidFill>
              <a:srgbClr val="6D9EEB"/>
            </a:solidFill>
            <a:prstDash val="solid"/>
            <a:round/>
            <a:headEnd len="med" w="med" type="none"/>
            <a:tailEnd len="med" w="med" type="none"/>
          </a:ln>
        </p:spPr>
      </p:cxnSp>
      <p:cxnSp>
        <p:nvCxnSpPr>
          <p:cNvPr id="172" name="Google Shape;172;p23"/>
          <p:cNvCxnSpPr/>
          <p:nvPr/>
        </p:nvCxnSpPr>
        <p:spPr>
          <a:xfrm>
            <a:off x="5365925" y="2315430"/>
            <a:ext cx="1015800" cy="0"/>
          </a:xfrm>
          <a:prstGeom prst="straightConnector1">
            <a:avLst/>
          </a:prstGeom>
          <a:noFill/>
          <a:ln cap="flat" cmpd="sng" w="19050">
            <a:solidFill>
              <a:srgbClr val="6D9EEB"/>
            </a:solidFill>
            <a:prstDash val="solid"/>
            <a:round/>
            <a:headEnd len="med" w="med" type="none"/>
            <a:tailEnd len="med" w="med" type="none"/>
          </a:ln>
        </p:spPr>
      </p:cxnSp>
      <p:cxnSp>
        <p:nvCxnSpPr>
          <p:cNvPr id="173" name="Google Shape;173;p23"/>
          <p:cNvCxnSpPr/>
          <p:nvPr/>
        </p:nvCxnSpPr>
        <p:spPr>
          <a:xfrm rot="10800000">
            <a:off x="6381850" y="1529220"/>
            <a:ext cx="0" cy="786300"/>
          </a:xfrm>
          <a:prstGeom prst="straightConnector1">
            <a:avLst/>
          </a:prstGeom>
          <a:noFill/>
          <a:ln cap="flat" cmpd="sng" w="19050">
            <a:solidFill>
              <a:srgbClr val="6D9EEB"/>
            </a:solidFill>
            <a:prstDash val="solid"/>
            <a:round/>
            <a:headEnd len="med" w="med" type="none"/>
            <a:tailEnd len="med" w="med" type="none"/>
          </a:ln>
        </p:spPr>
      </p:cxnSp>
      <p:sp>
        <p:nvSpPr>
          <p:cNvPr id="174" name="Google Shape;174;p23"/>
          <p:cNvSpPr txBox="1"/>
          <p:nvPr/>
        </p:nvSpPr>
        <p:spPr>
          <a:xfrm>
            <a:off x="5399350" y="965700"/>
            <a:ext cx="3353400" cy="563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How individual</a:t>
            </a:r>
            <a:r>
              <a:rPr lang="en">
                <a:solidFill>
                  <a:srgbClr val="FFFFFF"/>
                </a:solidFill>
                <a:latin typeface="Helvetica Neue"/>
                <a:ea typeface="Helvetica Neue"/>
                <a:cs typeface="Helvetica Neue"/>
                <a:sym typeface="Helvetica Neue"/>
              </a:rPr>
              <a:t> users turn/speed instead of potential accidents</a:t>
            </a:r>
            <a:endParaRPr>
              <a:solidFill>
                <a:srgbClr val="FFFFFF"/>
              </a:solidFill>
              <a:latin typeface="Helvetica Neue"/>
              <a:ea typeface="Helvetica Neue"/>
              <a:cs typeface="Helvetica Neue"/>
              <a:sym typeface="Helvetica Neue"/>
            </a:endParaRPr>
          </a:p>
        </p:txBody>
      </p:sp>
      <p:cxnSp>
        <p:nvCxnSpPr>
          <p:cNvPr id="175" name="Google Shape;175;p23"/>
          <p:cNvCxnSpPr/>
          <p:nvPr/>
        </p:nvCxnSpPr>
        <p:spPr>
          <a:xfrm rot="10800000">
            <a:off x="1927150" y="3553882"/>
            <a:ext cx="0" cy="179700"/>
          </a:xfrm>
          <a:prstGeom prst="straightConnector1">
            <a:avLst/>
          </a:prstGeom>
          <a:noFill/>
          <a:ln cap="flat" cmpd="sng" w="19050">
            <a:solidFill>
              <a:srgbClr val="6D9EEB"/>
            </a:solidFill>
            <a:prstDash val="solid"/>
            <a:round/>
            <a:headEnd len="med" w="med" type="none"/>
            <a:tailEnd len="med" w="med" type="none"/>
          </a:ln>
        </p:spPr>
      </p:cxnSp>
      <p:cxnSp>
        <p:nvCxnSpPr>
          <p:cNvPr id="176" name="Google Shape;176;p23"/>
          <p:cNvCxnSpPr/>
          <p:nvPr/>
        </p:nvCxnSpPr>
        <p:spPr>
          <a:xfrm>
            <a:off x="1927150" y="3733740"/>
            <a:ext cx="1044000" cy="300"/>
          </a:xfrm>
          <a:prstGeom prst="straightConnector1">
            <a:avLst/>
          </a:prstGeom>
          <a:noFill/>
          <a:ln cap="flat" cmpd="sng" w="19050">
            <a:solidFill>
              <a:srgbClr val="6D9EEB"/>
            </a:solidFill>
            <a:prstDash val="solid"/>
            <a:round/>
            <a:headEnd len="med" w="med" type="none"/>
            <a:tailEnd len="med" w="med" type="none"/>
          </a:ln>
        </p:spPr>
      </p:cxnSp>
      <p:cxnSp>
        <p:nvCxnSpPr>
          <p:cNvPr id="177" name="Google Shape;177;p23"/>
          <p:cNvCxnSpPr/>
          <p:nvPr/>
        </p:nvCxnSpPr>
        <p:spPr>
          <a:xfrm rot="10800000">
            <a:off x="2979850" y="3733463"/>
            <a:ext cx="2700" cy="317100"/>
          </a:xfrm>
          <a:prstGeom prst="straightConnector1">
            <a:avLst/>
          </a:prstGeom>
          <a:noFill/>
          <a:ln cap="flat" cmpd="sng" w="19050">
            <a:solidFill>
              <a:srgbClr val="6D9EEB"/>
            </a:solidFill>
            <a:prstDash val="solid"/>
            <a:round/>
            <a:headEnd len="med" w="med" type="none"/>
            <a:tailEnd len="med" w="med" type="none"/>
          </a:ln>
        </p:spPr>
      </p:cxnSp>
      <p:sp>
        <p:nvSpPr>
          <p:cNvPr id="178" name="Google Shape;178;p23"/>
          <p:cNvSpPr txBox="1"/>
          <p:nvPr/>
        </p:nvSpPr>
        <p:spPr>
          <a:xfrm>
            <a:off x="1927150" y="4050563"/>
            <a:ext cx="2263200" cy="734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No real-time alerts; feedback will be given after they are done biking</a:t>
            </a:r>
            <a:endParaRPr>
              <a:solidFill>
                <a:srgbClr val="FFFFFF"/>
              </a:solidFill>
              <a:latin typeface="Helvetica Neue"/>
              <a:ea typeface="Helvetica Neue"/>
              <a:cs typeface="Helvetica Neue"/>
              <a:sym typeface="Helvetica Neue"/>
            </a:endParaRPr>
          </a:p>
        </p:txBody>
      </p:sp>
      <p:cxnSp>
        <p:nvCxnSpPr>
          <p:cNvPr id="179" name="Google Shape;179;p23"/>
          <p:cNvCxnSpPr/>
          <p:nvPr/>
        </p:nvCxnSpPr>
        <p:spPr>
          <a:xfrm rot="10800000">
            <a:off x="4357975" y="3553882"/>
            <a:ext cx="0" cy="179700"/>
          </a:xfrm>
          <a:prstGeom prst="straightConnector1">
            <a:avLst/>
          </a:prstGeom>
          <a:noFill/>
          <a:ln cap="flat" cmpd="sng" w="19050">
            <a:solidFill>
              <a:srgbClr val="6D9EEB"/>
            </a:solidFill>
            <a:prstDash val="solid"/>
            <a:round/>
            <a:headEnd len="med" w="med" type="none"/>
            <a:tailEnd len="med" w="med" type="none"/>
          </a:ln>
        </p:spPr>
      </p:cxnSp>
      <p:cxnSp>
        <p:nvCxnSpPr>
          <p:cNvPr id="180" name="Google Shape;180;p23"/>
          <p:cNvCxnSpPr/>
          <p:nvPr/>
        </p:nvCxnSpPr>
        <p:spPr>
          <a:xfrm>
            <a:off x="4357975" y="3733740"/>
            <a:ext cx="2904600" cy="8700"/>
          </a:xfrm>
          <a:prstGeom prst="straightConnector1">
            <a:avLst/>
          </a:prstGeom>
          <a:noFill/>
          <a:ln cap="flat" cmpd="sng" w="19050">
            <a:solidFill>
              <a:srgbClr val="6D9EEB"/>
            </a:solidFill>
            <a:prstDash val="solid"/>
            <a:round/>
            <a:headEnd len="med" w="med" type="none"/>
            <a:tailEnd len="med" w="med" type="none"/>
          </a:ln>
        </p:spPr>
      </p:cxnSp>
      <p:cxnSp>
        <p:nvCxnSpPr>
          <p:cNvPr id="181" name="Google Shape;181;p23"/>
          <p:cNvCxnSpPr>
            <a:stCxn id="182" idx="0"/>
          </p:cNvCxnSpPr>
          <p:nvPr/>
        </p:nvCxnSpPr>
        <p:spPr>
          <a:xfrm rot="10800000">
            <a:off x="7264700" y="3733463"/>
            <a:ext cx="2700" cy="317100"/>
          </a:xfrm>
          <a:prstGeom prst="straightConnector1">
            <a:avLst/>
          </a:prstGeom>
          <a:noFill/>
          <a:ln cap="flat" cmpd="sng" w="19050">
            <a:solidFill>
              <a:srgbClr val="6D9EEB"/>
            </a:solidFill>
            <a:prstDash val="solid"/>
            <a:round/>
            <a:headEnd len="med" w="med" type="none"/>
            <a:tailEnd len="med" w="med" type="none"/>
          </a:ln>
        </p:spPr>
      </p:cxnSp>
      <p:sp>
        <p:nvSpPr>
          <p:cNvPr id="182" name="Google Shape;182;p23"/>
          <p:cNvSpPr txBox="1"/>
          <p:nvPr/>
        </p:nvSpPr>
        <p:spPr>
          <a:xfrm>
            <a:off x="6104750" y="4050563"/>
            <a:ext cx="2325300" cy="563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Effective method of Incentivisation</a:t>
            </a:r>
            <a:endParaRPr>
              <a:solidFill>
                <a:srgbClr val="FFFFFF"/>
              </a:solidFill>
              <a:latin typeface="Helvetica Neue"/>
              <a:ea typeface="Helvetica Neue"/>
              <a:cs typeface="Helvetica Neue"/>
              <a:sym typeface="Helvetica Neue"/>
            </a:endParaRPr>
          </a:p>
        </p:txBody>
      </p:sp>
      <p:sp>
        <p:nvSpPr>
          <p:cNvPr id="183" name="Google Shape;183;p23"/>
          <p:cNvSpPr txBox="1"/>
          <p:nvPr/>
        </p:nvSpPr>
        <p:spPr>
          <a:xfrm>
            <a:off x="444175" y="965700"/>
            <a:ext cx="3187500" cy="5637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Require no user input/interaction while biking &amp; phone in pocket</a:t>
            </a:r>
            <a:endParaRPr>
              <a:solidFill>
                <a:srgbClr val="FFFFFF"/>
              </a:solidFill>
              <a:latin typeface="Helvetica Neue"/>
              <a:ea typeface="Helvetica Neue"/>
              <a:cs typeface="Helvetica Neue"/>
              <a:sym typeface="Helvetica Neue"/>
            </a:endParaRPr>
          </a:p>
        </p:txBody>
      </p:sp>
      <p:cxnSp>
        <p:nvCxnSpPr>
          <p:cNvPr id="184" name="Google Shape;184;p23"/>
          <p:cNvCxnSpPr/>
          <p:nvPr/>
        </p:nvCxnSpPr>
        <p:spPr>
          <a:xfrm rot="10800000">
            <a:off x="656275" y="1529265"/>
            <a:ext cx="0" cy="786300"/>
          </a:xfrm>
          <a:prstGeom prst="straightConnector1">
            <a:avLst/>
          </a:prstGeom>
          <a:noFill/>
          <a:ln cap="flat" cmpd="sng" w="19050">
            <a:solidFill>
              <a:srgbClr val="6D9EEB"/>
            </a:solidFill>
            <a:prstDash val="solid"/>
            <a:round/>
            <a:headEnd len="med" w="med" type="none"/>
            <a:tailEnd len="med" w="med" type="none"/>
          </a:ln>
        </p:spPr>
      </p:cxnSp>
      <p:cxnSp>
        <p:nvCxnSpPr>
          <p:cNvPr id="185" name="Google Shape;185;p23"/>
          <p:cNvCxnSpPr/>
          <p:nvPr/>
        </p:nvCxnSpPr>
        <p:spPr>
          <a:xfrm>
            <a:off x="656275" y="2315430"/>
            <a:ext cx="1015800" cy="0"/>
          </a:xfrm>
          <a:prstGeom prst="straightConnector1">
            <a:avLst/>
          </a:prstGeom>
          <a:noFill/>
          <a:ln cap="flat" cmpd="sng" w="19050">
            <a:solidFill>
              <a:srgbClr val="6D9EEB"/>
            </a:solidFill>
            <a:prstDash val="solid"/>
            <a:round/>
            <a:headEnd len="med" w="med" type="none"/>
            <a:tailEnd len="med" w="med" type="none"/>
          </a:ln>
        </p:spPr>
      </p:cxnSp>
      <p:cxnSp>
        <p:nvCxnSpPr>
          <p:cNvPr id="186" name="Google Shape;186;p23"/>
          <p:cNvCxnSpPr/>
          <p:nvPr/>
        </p:nvCxnSpPr>
        <p:spPr>
          <a:xfrm rot="10800000">
            <a:off x="1672075" y="2304408"/>
            <a:ext cx="0" cy="187800"/>
          </a:xfrm>
          <a:prstGeom prst="straightConnector1">
            <a:avLst/>
          </a:prstGeom>
          <a:noFill/>
          <a:ln cap="flat" cmpd="sng" w="19050">
            <a:solidFill>
              <a:srgbClr val="6D9EEB"/>
            </a:solidFill>
            <a:prstDash val="solid"/>
            <a:round/>
            <a:headEnd len="med" w="med" type="none"/>
            <a:tailEnd len="med" w="med" type="none"/>
          </a:ln>
        </p:spPr>
      </p:cxnSp>
      <p:sp>
        <p:nvSpPr>
          <p:cNvPr id="187" name="Google Shape;18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1" name="Shape 191"/>
        <p:cNvGrpSpPr/>
        <p:nvPr/>
      </p:nvGrpSpPr>
      <p:grpSpPr>
        <a:xfrm>
          <a:off x="0" y="0"/>
          <a:ext cx="0" cy="0"/>
          <a:chOff x="0" y="0"/>
          <a:chExt cx="0" cy="0"/>
        </a:xfrm>
      </p:grpSpPr>
      <p:pic>
        <p:nvPicPr>
          <p:cNvPr id="192" name="Google Shape;192;p24"/>
          <p:cNvPicPr preferRelativeResize="0"/>
          <p:nvPr/>
        </p:nvPicPr>
        <p:blipFill>
          <a:blip r:embed="rId3">
            <a:alphaModFix amt="73000"/>
          </a:blip>
          <a:stretch>
            <a:fillRect/>
          </a:stretch>
        </p:blipFill>
        <p:spPr>
          <a:xfrm>
            <a:off x="5903673" y="1985545"/>
            <a:ext cx="1266400" cy="2021355"/>
          </a:xfrm>
          <a:prstGeom prst="rect">
            <a:avLst/>
          </a:prstGeom>
          <a:noFill/>
          <a:ln>
            <a:noFill/>
          </a:ln>
        </p:spPr>
      </p:pic>
      <p:pic>
        <p:nvPicPr>
          <p:cNvPr id="193" name="Google Shape;193;p24"/>
          <p:cNvPicPr preferRelativeResize="0"/>
          <p:nvPr/>
        </p:nvPicPr>
        <p:blipFill>
          <a:blip r:embed="rId4">
            <a:alphaModFix/>
          </a:blip>
          <a:stretch>
            <a:fillRect/>
          </a:stretch>
        </p:blipFill>
        <p:spPr>
          <a:xfrm>
            <a:off x="5982361" y="2234189"/>
            <a:ext cx="1120066" cy="1530372"/>
          </a:xfrm>
          <a:prstGeom prst="rect">
            <a:avLst/>
          </a:prstGeom>
          <a:noFill/>
          <a:ln>
            <a:noFill/>
          </a:ln>
        </p:spPr>
      </p:pic>
      <p:pic>
        <p:nvPicPr>
          <p:cNvPr id="194" name="Google Shape;194;p24"/>
          <p:cNvPicPr preferRelativeResize="0"/>
          <p:nvPr/>
        </p:nvPicPr>
        <p:blipFill>
          <a:blip r:embed="rId3">
            <a:alphaModFix/>
          </a:blip>
          <a:stretch>
            <a:fillRect/>
          </a:stretch>
        </p:blipFill>
        <p:spPr>
          <a:xfrm>
            <a:off x="9411625" y="2362275"/>
            <a:ext cx="1139760" cy="2308275"/>
          </a:xfrm>
          <a:prstGeom prst="rect">
            <a:avLst/>
          </a:prstGeom>
          <a:noFill/>
          <a:ln>
            <a:noFill/>
          </a:ln>
        </p:spPr>
      </p:pic>
      <p:grpSp>
        <p:nvGrpSpPr>
          <p:cNvPr id="195" name="Google Shape;195;p24"/>
          <p:cNvGrpSpPr/>
          <p:nvPr/>
        </p:nvGrpSpPr>
        <p:grpSpPr>
          <a:xfrm>
            <a:off x="1837873" y="1555960"/>
            <a:ext cx="1581813" cy="2880633"/>
            <a:chOff x="378475" y="0"/>
            <a:chExt cx="2888100" cy="5849000"/>
          </a:xfrm>
        </p:grpSpPr>
        <p:pic>
          <p:nvPicPr>
            <p:cNvPr id="196" name="Google Shape;196;p24"/>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97" name="Google Shape;197;p24"/>
            <p:cNvSpPr txBox="1"/>
            <p:nvPr/>
          </p:nvSpPr>
          <p:spPr>
            <a:xfrm>
              <a:off x="573475" y="683825"/>
              <a:ext cx="25044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pic>
        <p:nvPicPr>
          <p:cNvPr id="198" name="Google Shape;198;p24"/>
          <p:cNvPicPr preferRelativeResize="0"/>
          <p:nvPr/>
        </p:nvPicPr>
        <p:blipFill>
          <a:blip r:embed="rId5">
            <a:alphaModFix/>
          </a:blip>
          <a:stretch>
            <a:fillRect/>
          </a:stretch>
        </p:blipFill>
        <p:spPr>
          <a:xfrm flipH="1">
            <a:off x="2277108" y="2362286"/>
            <a:ext cx="791258" cy="791258"/>
          </a:xfrm>
          <a:prstGeom prst="rect">
            <a:avLst/>
          </a:prstGeom>
          <a:noFill/>
          <a:ln>
            <a:noFill/>
          </a:ln>
        </p:spPr>
      </p:pic>
      <p:sp>
        <p:nvSpPr>
          <p:cNvPr id="199" name="Google Shape;199;p24"/>
          <p:cNvSpPr txBox="1"/>
          <p:nvPr/>
        </p:nvSpPr>
        <p:spPr>
          <a:xfrm>
            <a:off x="1995625" y="3400200"/>
            <a:ext cx="14457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Avenir"/>
                <a:ea typeface="Avenir"/>
                <a:cs typeface="Avenir"/>
                <a:sym typeface="Avenir"/>
              </a:rPr>
              <a:t>Detection</a:t>
            </a:r>
            <a:endParaRPr b="1" sz="2000">
              <a:latin typeface="Avenir"/>
              <a:ea typeface="Avenir"/>
              <a:cs typeface="Avenir"/>
              <a:sym typeface="Avenir"/>
            </a:endParaRPr>
          </a:p>
        </p:txBody>
      </p:sp>
      <p:pic>
        <p:nvPicPr>
          <p:cNvPr id="200" name="Google Shape;200;p24"/>
          <p:cNvPicPr preferRelativeResize="0"/>
          <p:nvPr/>
        </p:nvPicPr>
        <p:blipFill>
          <a:blip r:embed="rId6">
            <a:alphaModFix amt="73000"/>
          </a:blip>
          <a:stretch>
            <a:fillRect/>
          </a:stretch>
        </p:blipFill>
        <p:spPr>
          <a:xfrm>
            <a:off x="6191361" y="2551358"/>
            <a:ext cx="703868" cy="555266"/>
          </a:xfrm>
          <a:prstGeom prst="rect">
            <a:avLst/>
          </a:prstGeom>
          <a:noFill/>
          <a:ln>
            <a:noFill/>
          </a:ln>
        </p:spPr>
      </p:pic>
      <p:sp>
        <p:nvSpPr>
          <p:cNvPr id="201" name="Google Shape;201;p24"/>
          <p:cNvSpPr txBox="1"/>
          <p:nvPr/>
        </p:nvSpPr>
        <p:spPr>
          <a:xfrm>
            <a:off x="5809100" y="3182850"/>
            <a:ext cx="1445700" cy="47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mfortaa"/>
                <a:ea typeface="Comfortaa"/>
                <a:cs typeface="Comfortaa"/>
                <a:sym typeface="Comfortaa"/>
              </a:rPr>
              <a:t>Social Gamification </a:t>
            </a:r>
            <a:endParaRPr sz="1100">
              <a:latin typeface="Comfortaa"/>
              <a:ea typeface="Comfortaa"/>
              <a:cs typeface="Comfortaa"/>
              <a:sym typeface="Comfortaa"/>
            </a:endParaRPr>
          </a:p>
        </p:txBody>
      </p:sp>
      <p:sp>
        <p:nvSpPr>
          <p:cNvPr id="202" name="Google Shape;202;p24"/>
          <p:cNvSpPr txBox="1"/>
          <p:nvPr/>
        </p:nvSpPr>
        <p:spPr>
          <a:xfrm>
            <a:off x="2419175" y="329850"/>
            <a:ext cx="42861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Part 1: Detection</a:t>
            </a:r>
            <a:endParaRPr sz="4000">
              <a:solidFill>
                <a:srgbClr val="FFFFFF"/>
              </a:solidFill>
            </a:endParaRPr>
          </a:p>
        </p:txBody>
      </p:sp>
      <p:cxnSp>
        <p:nvCxnSpPr>
          <p:cNvPr id="203" name="Google Shape;203;p24"/>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sp>
        <p:nvSpPr>
          <p:cNvPr id="204" name="Google Shape;2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8" name="Shape 208"/>
        <p:cNvGrpSpPr/>
        <p:nvPr/>
      </p:nvGrpSpPr>
      <p:grpSpPr>
        <a:xfrm>
          <a:off x="0" y="0"/>
          <a:ext cx="0" cy="0"/>
          <a:chOff x="0" y="0"/>
          <a:chExt cx="0" cy="0"/>
        </a:xfrm>
      </p:grpSpPr>
      <p:pic>
        <p:nvPicPr>
          <p:cNvPr id="209" name="Google Shape;209;p25"/>
          <p:cNvPicPr preferRelativeResize="0"/>
          <p:nvPr/>
        </p:nvPicPr>
        <p:blipFill>
          <a:blip r:embed="rId3">
            <a:alphaModFix/>
          </a:blip>
          <a:stretch>
            <a:fillRect/>
          </a:stretch>
        </p:blipFill>
        <p:spPr>
          <a:xfrm>
            <a:off x="9411625" y="2362275"/>
            <a:ext cx="1139760" cy="2308275"/>
          </a:xfrm>
          <a:prstGeom prst="rect">
            <a:avLst/>
          </a:prstGeom>
          <a:noFill/>
          <a:ln>
            <a:noFill/>
          </a:ln>
        </p:spPr>
      </p:pic>
      <p:sp>
        <p:nvSpPr>
          <p:cNvPr id="210" name="Google Shape;210;p25"/>
          <p:cNvSpPr txBox="1"/>
          <p:nvPr/>
        </p:nvSpPr>
        <p:spPr>
          <a:xfrm>
            <a:off x="710475" y="2079405"/>
            <a:ext cx="64938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What is “unsafe” biking?</a:t>
            </a:r>
            <a:endParaRPr sz="4000">
              <a:solidFill>
                <a:srgbClr val="FFFFFF"/>
              </a:solidFill>
            </a:endParaRPr>
          </a:p>
        </p:txBody>
      </p:sp>
      <p:sp>
        <p:nvSpPr>
          <p:cNvPr id="211" name="Google Shape;21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5" name="Shape 215"/>
        <p:cNvGrpSpPr/>
        <p:nvPr/>
      </p:nvGrpSpPr>
      <p:grpSpPr>
        <a:xfrm>
          <a:off x="0" y="0"/>
          <a:ext cx="0" cy="0"/>
          <a:chOff x="0" y="0"/>
          <a:chExt cx="0" cy="0"/>
        </a:xfrm>
      </p:grpSpPr>
      <p:sp>
        <p:nvSpPr>
          <p:cNvPr id="216" name="Google Shape;216;p26"/>
          <p:cNvSpPr txBox="1"/>
          <p:nvPr>
            <p:ph idx="4294967295" type="body"/>
          </p:nvPr>
        </p:nvSpPr>
        <p:spPr>
          <a:xfrm>
            <a:off x="3646025" y="648517"/>
            <a:ext cx="6480300" cy="96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Helvetica Neue"/>
              <a:buChar char="●"/>
            </a:pPr>
            <a:r>
              <a:rPr b="1" lang="en" sz="2500">
                <a:solidFill>
                  <a:schemeClr val="lt1"/>
                </a:solidFill>
                <a:latin typeface="Helvetica Neue"/>
                <a:ea typeface="Helvetica Neue"/>
                <a:cs typeface="Helvetica Neue"/>
                <a:sym typeface="Helvetica Neue"/>
              </a:rPr>
              <a:t>Week-long</a:t>
            </a:r>
            <a:r>
              <a:rPr b="1" lang="en" sz="2000">
                <a:solidFill>
                  <a:schemeClr val="lt1"/>
                </a:solidFill>
                <a:latin typeface="Helvetica Neue"/>
                <a:ea typeface="Helvetica Neue"/>
                <a:cs typeface="Helvetica Neue"/>
                <a:sym typeface="Helvetica Neue"/>
              </a:rPr>
              <a:t> </a:t>
            </a:r>
            <a:r>
              <a:rPr lang="en" sz="2000">
                <a:solidFill>
                  <a:schemeClr val="lt1"/>
                </a:solidFill>
                <a:latin typeface="Helvetica Neue"/>
                <a:ea typeface="Helvetica Neue"/>
                <a:cs typeface="Helvetica Neue"/>
                <a:sym typeface="Helvetica Neue"/>
              </a:rPr>
              <a:t>survey</a:t>
            </a:r>
            <a:endParaRPr sz="2000">
              <a:solidFill>
                <a:srgbClr val="FFFFFF"/>
              </a:solidFill>
              <a:latin typeface="Helvetica Neue"/>
              <a:ea typeface="Helvetica Neue"/>
              <a:cs typeface="Helvetica Neue"/>
              <a:sym typeface="Helvetica Neue"/>
            </a:endParaRPr>
          </a:p>
          <a:p>
            <a:pPr indent="-355600" lvl="0" marL="457200" rtl="0" algn="l">
              <a:spcBef>
                <a:spcPts val="0"/>
              </a:spcBef>
              <a:spcAft>
                <a:spcPts val="0"/>
              </a:spcAft>
              <a:buClr>
                <a:srgbClr val="FFFFFF"/>
              </a:buClr>
              <a:buSzPts val="2000"/>
              <a:buFont typeface="Helvetica Neue"/>
              <a:buChar char="●"/>
            </a:pPr>
            <a:r>
              <a:rPr b="1" lang="en" sz="2500">
                <a:solidFill>
                  <a:srgbClr val="FFFFFF"/>
                </a:solidFill>
                <a:latin typeface="Helvetica Neue"/>
                <a:ea typeface="Helvetica Neue"/>
                <a:cs typeface="Helvetica Neue"/>
                <a:sym typeface="Helvetica Neue"/>
              </a:rPr>
              <a:t>194</a:t>
            </a:r>
            <a:r>
              <a:rPr lang="en" sz="2000">
                <a:solidFill>
                  <a:srgbClr val="FFFFFF"/>
                </a:solidFill>
                <a:latin typeface="Helvetica Neue"/>
                <a:ea typeface="Helvetica Neue"/>
                <a:cs typeface="Helvetica Neue"/>
                <a:sym typeface="Helvetica Neue"/>
              </a:rPr>
              <a:t> Responses from KAIST students</a:t>
            </a:r>
            <a:endParaRPr sz="2000">
              <a:solidFill>
                <a:srgbClr val="FFFFFF"/>
              </a:solidFill>
              <a:latin typeface="Helvetica Neue"/>
              <a:ea typeface="Helvetica Neue"/>
              <a:cs typeface="Helvetica Neue"/>
              <a:sym typeface="Helvetica Neue"/>
            </a:endParaRPr>
          </a:p>
        </p:txBody>
      </p:sp>
      <p:sp>
        <p:nvSpPr>
          <p:cNvPr id="217" name="Google Shape;217;p26"/>
          <p:cNvSpPr txBox="1"/>
          <p:nvPr/>
        </p:nvSpPr>
        <p:spPr>
          <a:xfrm>
            <a:off x="380350" y="341033"/>
            <a:ext cx="4561500" cy="17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lt1"/>
                </a:solidFill>
                <a:latin typeface="Avenir"/>
                <a:ea typeface="Avenir"/>
                <a:cs typeface="Avenir"/>
                <a:sym typeface="Avenir"/>
              </a:rPr>
              <a:t>Launched a campus-wide survey</a:t>
            </a:r>
            <a:endParaRPr>
              <a:solidFill>
                <a:srgbClr val="FFFFFF"/>
              </a:solidFill>
              <a:latin typeface="Helvetica Neue"/>
              <a:ea typeface="Helvetica Neue"/>
              <a:cs typeface="Helvetica Neue"/>
              <a:sym typeface="Helvetica Neue"/>
            </a:endParaRPr>
          </a:p>
        </p:txBody>
      </p:sp>
      <p:pic>
        <p:nvPicPr>
          <p:cNvPr id="218" name="Google Shape;218;p26"/>
          <p:cNvPicPr preferRelativeResize="0"/>
          <p:nvPr/>
        </p:nvPicPr>
        <p:blipFill>
          <a:blip r:embed="rId3">
            <a:alphaModFix/>
          </a:blip>
          <a:stretch>
            <a:fillRect/>
          </a:stretch>
        </p:blipFill>
        <p:spPr>
          <a:xfrm>
            <a:off x="9772625" y="1331460"/>
            <a:ext cx="4749163" cy="2480558"/>
          </a:xfrm>
          <a:prstGeom prst="rect">
            <a:avLst/>
          </a:prstGeom>
          <a:noFill/>
          <a:ln>
            <a:noFill/>
          </a:ln>
        </p:spPr>
      </p:pic>
      <p:pic>
        <p:nvPicPr>
          <p:cNvPr id="219" name="Google Shape;219;p26"/>
          <p:cNvPicPr preferRelativeResize="0"/>
          <p:nvPr/>
        </p:nvPicPr>
        <p:blipFill>
          <a:blip r:embed="rId4">
            <a:alphaModFix/>
          </a:blip>
          <a:stretch>
            <a:fillRect/>
          </a:stretch>
        </p:blipFill>
        <p:spPr>
          <a:xfrm>
            <a:off x="3728350" y="2183602"/>
            <a:ext cx="4925774" cy="2657451"/>
          </a:xfrm>
          <a:prstGeom prst="rect">
            <a:avLst/>
          </a:prstGeom>
          <a:noFill/>
          <a:ln>
            <a:noFill/>
          </a:ln>
        </p:spPr>
      </p:pic>
      <p:pic>
        <p:nvPicPr>
          <p:cNvPr id="220" name="Google Shape;220;p26"/>
          <p:cNvPicPr preferRelativeResize="0"/>
          <p:nvPr/>
        </p:nvPicPr>
        <p:blipFill>
          <a:blip r:embed="rId5">
            <a:alphaModFix/>
          </a:blip>
          <a:stretch>
            <a:fillRect/>
          </a:stretch>
        </p:blipFill>
        <p:spPr>
          <a:xfrm>
            <a:off x="627125" y="3792353"/>
            <a:ext cx="1554210" cy="681300"/>
          </a:xfrm>
          <a:prstGeom prst="rect">
            <a:avLst/>
          </a:prstGeom>
          <a:noFill/>
          <a:ln>
            <a:noFill/>
          </a:ln>
        </p:spPr>
      </p:pic>
      <p:pic>
        <p:nvPicPr>
          <p:cNvPr id="221" name="Google Shape;221;p26"/>
          <p:cNvPicPr preferRelativeResize="0"/>
          <p:nvPr/>
        </p:nvPicPr>
        <p:blipFill>
          <a:blip r:embed="rId6">
            <a:alphaModFix/>
          </a:blip>
          <a:stretch>
            <a:fillRect/>
          </a:stretch>
        </p:blipFill>
        <p:spPr>
          <a:xfrm>
            <a:off x="627125" y="2702093"/>
            <a:ext cx="681300" cy="681300"/>
          </a:xfrm>
          <a:prstGeom prst="rect">
            <a:avLst/>
          </a:prstGeom>
          <a:noFill/>
          <a:ln>
            <a:noFill/>
          </a:ln>
        </p:spPr>
      </p:pic>
      <p:sp>
        <p:nvSpPr>
          <p:cNvPr id="222" name="Google Shape;22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 name="Shape 226"/>
        <p:cNvGrpSpPr/>
        <p:nvPr/>
      </p:nvGrpSpPr>
      <p:grpSpPr>
        <a:xfrm>
          <a:off x="0" y="0"/>
          <a:ext cx="0" cy="0"/>
          <a:chOff x="0" y="0"/>
          <a:chExt cx="0" cy="0"/>
        </a:xfrm>
      </p:grpSpPr>
      <p:sp>
        <p:nvSpPr>
          <p:cNvPr id="227" name="Google Shape;227;p27"/>
          <p:cNvSpPr txBox="1"/>
          <p:nvPr/>
        </p:nvSpPr>
        <p:spPr>
          <a:xfrm>
            <a:off x="3503721" y="2330875"/>
            <a:ext cx="2761200" cy="189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Not slowing down</a:t>
            </a:r>
            <a:br>
              <a:rPr i="1" lang="en" sz="1800">
                <a:solidFill>
                  <a:srgbClr val="FFFFFF"/>
                </a:solidFill>
                <a:latin typeface="Avenir"/>
                <a:ea typeface="Avenir"/>
                <a:cs typeface="Avenir"/>
                <a:sym typeface="Avenir"/>
              </a:rPr>
            </a:br>
            <a:r>
              <a:rPr i="1" lang="en" sz="1800">
                <a:solidFill>
                  <a:srgbClr val="FFFFFF"/>
                </a:solidFill>
                <a:latin typeface="Avenir"/>
                <a:ea typeface="Avenir"/>
                <a:cs typeface="Avenir"/>
                <a:sym typeface="Avenir"/>
              </a:rPr>
              <a:t>at Intersections</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Speeding while</a:t>
            </a:r>
            <a:br>
              <a:rPr i="1" lang="en" sz="1800">
                <a:solidFill>
                  <a:srgbClr val="FFFFFF"/>
                </a:solidFill>
                <a:latin typeface="Avenir"/>
                <a:ea typeface="Avenir"/>
                <a:cs typeface="Avenir"/>
                <a:sym typeface="Avenir"/>
              </a:rPr>
            </a:br>
            <a:r>
              <a:rPr i="1" lang="en" sz="1800">
                <a:solidFill>
                  <a:srgbClr val="FFFFFF"/>
                </a:solidFill>
                <a:latin typeface="Avenir"/>
                <a:ea typeface="Avenir"/>
                <a:cs typeface="Avenir"/>
                <a:sym typeface="Avenir"/>
              </a:rPr>
              <a:t>Turning</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Biking in rain/snow</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Biking in wrong</a:t>
            </a:r>
            <a:br>
              <a:rPr i="1" lang="en" sz="1800">
                <a:solidFill>
                  <a:srgbClr val="FFFFFF"/>
                </a:solidFill>
                <a:latin typeface="Avenir"/>
                <a:ea typeface="Avenir"/>
                <a:cs typeface="Avenir"/>
                <a:sym typeface="Avenir"/>
              </a:rPr>
            </a:br>
            <a:r>
              <a:rPr i="1" lang="en" sz="1800">
                <a:solidFill>
                  <a:srgbClr val="FFFFFF"/>
                </a:solidFill>
                <a:latin typeface="Avenir"/>
                <a:ea typeface="Avenir"/>
                <a:cs typeface="Avenir"/>
                <a:sym typeface="Avenir"/>
              </a:rPr>
              <a:t>lane</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Phone use</a:t>
            </a:r>
            <a:endParaRPr i="1" sz="1800">
              <a:solidFill>
                <a:srgbClr val="FFFFFF"/>
              </a:solidFill>
              <a:latin typeface="Avenir"/>
              <a:ea typeface="Avenir"/>
              <a:cs typeface="Avenir"/>
              <a:sym typeface="Avenir"/>
            </a:endParaRPr>
          </a:p>
          <a:p>
            <a:pPr indent="0" lvl="0" marL="0" rtl="0" algn="l">
              <a:spcBef>
                <a:spcPts val="0"/>
              </a:spcBef>
              <a:spcAft>
                <a:spcPts val="0"/>
              </a:spcAft>
              <a:buNone/>
            </a:pPr>
            <a:r>
              <a:t/>
            </a:r>
            <a:endParaRPr i="1" sz="1800">
              <a:solidFill>
                <a:srgbClr val="FFFFFF"/>
              </a:solidFill>
              <a:latin typeface="Avenir"/>
              <a:ea typeface="Avenir"/>
              <a:cs typeface="Avenir"/>
              <a:sym typeface="Avenir"/>
            </a:endParaRPr>
          </a:p>
        </p:txBody>
      </p:sp>
      <p:sp>
        <p:nvSpPr>
          <p:cNvPr id="228" name="Google Shape;228;p27"/>
          <p:cNvSpPr txBox="1"/>
          <p:nvPr>
            <p:ph idx="4294967295" type="title"/>
          </p:nvPr>
        </p:nvSpPr>
        <p:spPr>
          <a:xfrm>
            <a:off x="2923725" y="1808685"/>
            <a:ext cx="3093000" cy="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venir"/>
                <a:ea typeface="Avenir"/>
                <a:cs typeface="Avenir"/>
                <a:sym typeface="Avenir"/>
              </a:rPr>
              <a:t>“Describe the accident”</a:t>
            </a:r>
            <a:endParaRPr b="1" sz="2000">
              <a:solidFill>
                <a:srgbClr val="FFFFFF"/>
              </a:solidFill>
              <a:latin typeface="Avenir"/>
              <a:ea typeface="Avenir"/>
              <a:cs typeface="Avenir"/>
              <a:sym typeface="Avenir"/>
            </a:endParaRPr>
          </a:p>
        </p:txBody>
      </p:sp>
      <p:pic>
        <p:nvPicPr>
          <p:cNvPr id="229" name="Google Shape;229;p27"/>
          <p:cNvPicPr preferRelativeResize="0"/>
          <p:nvPr/>
        </p:nvPicPr>
        <p:blipFill>
          <a:blip r:embed="rId3">
            <a:alphaModFix/>
          </a:blip>
          <a:stretch>
            <a:fillRect/>
          </a:stretch>
        </p:blipFill>
        <p:spPr>
          <a:xfrm>
            <a:off x="394725" y="2657115"/>
            <a:ext cx="1506825" cy="1506825"/>
          </a:xfrm>
          <a:prstGeom prst="rect">
            <a:avLst/>
          </a:prstGeom>
          <a:noFill/>
          <a:ln>
            <a:noFill/>
          </a:ln>
        </p:spPr>
      </p:pic>
      <p:cxnSp>
        <p:nvCxnSpPr>
          <p:cNvPr id="230" name="Google Shape;230;p27"/>
          <p:cNvCxnSpPr/>
          <p:nvPr/>
        </p:nvCxnSpPr>
        <p:spPr>
          <a:xfrm>
            <a:off x="1901550" y="3272613"/>
            <a:ext cx="1227000" cy="8400"/>
          </a:xfrm>
          <a:prstGeom prst="straightConnector1">
            <a:avLst/>
          </a:prstGeom>
          <a:noFill/>
          <a:ln cap="flat" cmpd="sng" w="76200">
            <a:solidFill>
              <a:srgbClr val="FFFFFF"/>
            </a:solidFill>
            <a:prstDash val="solid"/>
            <a:round/>
            <a:headEnd len="med" w="med" type="none"/>
            <a:tailEnd len="med" w="med" type="triangle"/>
          </a:ln>
        </p:spPr>
      </p:cxnSp>
      <p:pic>
        <p:nvPicPr>
          <p:cNvPr id="231" name="Google Shape;231;p27"/>
          <p:cNvPicPr preferRelativeResize="0"/>
          <p:nvPr/>
        </p:nvPicPr>
        <p:blipFill rotWithShape="1">
          <a:blip r:embed="rId4">
            <a:alphaModFix amt="69000"/>
          </a:blip>
          <a:srcRect b="12924" l="6599" r="60893" t="10913"/>
          <a:stretch/>
        </p:blipFill>
        <p:spPr>
          <a:xfrm rot="426543">
            <a:off x="3169527" y="2598570"/>
            <a:ext cx="448962" cy="1888482"/>
          </a:xfrm>
          <a:prstGeom prst="rect">
            <a:avLst/>
          </a:prstGeom>
          <a:noFill/>
          <a:ln>
            <a:noFill/>
          </a:ln>
        </p:spPr>
      </p:pic>
      <p:sp>
        <p:nvSpPr>
          <p:cNvPr id="232" name="Google Shape;232;p27"/>
          <p:cNvSpPr txBox="1"/>
          <p:nvPr/>
        </p:nvSpPr>
        <p:spPr>
          <a:xfrm>
            <a:off x="319688" y="4112303"/>
            <a:ext cx="23517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accent5"/>
              </a:solidFill>
              <a:latin typeface="Avenir"/>
              <a:ea typeface="Avenir"/>
              <a:cs typeface="Avenir"/>
              <a:sym typeface="Avenir"/>
            </a:endParaRPr>
          </a:p>
        </p:txBody>
      </p:sp>
      <p:sp>
        <p:nvSpPr>
          <p:cNvPr id="233" name="Google Shape;233;p27"/>
          <p:cNvSpPr txBox="1"/>
          <p:nvPr/>
        </p:nvSpPr>
        <p:spPr>
          <a:xfrm>
            <a:off x="465949" y="1808685"/>
            <a:ext cx="17499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venir"/>
                <a:ea typeface="Avenir"/>
                <a:cs typeface="Avenir"/>
                <a:sym typeface="Avenir"/>
              </a:rPr>
              <a:t>60 Accidents </a:t>
            </a:r>
            <a:endParaRPr b="1" sz="2000">
              <a:solidFill>
                <a:srgbClr val="FFFFFF"/>
              </a:solidFill>
              <a:latin typeface="Avenir"/>
              <a:ea typeface="Avenir"/>
              <a:cs typeface="Avenir"/>
              <a:sym typeface="Avenir"/>
            </a:endParaRPr>
          </a:p>
          <a:p>
            <a:pPr indent="0" lvl="0" marL="0" rtl="0" algn="l">
              <a:spcBef>
                <a:spcPts val="0"/>
              </a:spcBef>
              <a:spcAft>
                <a:spcPts val="0"/>
              </a:spcAft>
              <a:buNone/>
            </a:pPr>
            <a:r>
              <a:t/>
            </a:r>
            <a:endParaRPr b="1" sz="1800">
              <a:solidFill>
                <a:srgbClr val="FFFFFF"/>
              </a:solidFill>
            </a:endParaRPr>
          </a:p>
        </p:txBody>
      </p:sp>
      <p:cxnSp>
        <p:nvCxnSpPr>
          <p:cNvPr id="234" name="Google Shape;234;p27"/>
          <p:cNvCxnSpPr/>
          <p:nvPr/>
        </p:nvCxnSpPr>
        <p:spPr>
          <a:xfrm>
            <a:off x="5853400" y="3280995"/>
            <a:ext cx="1227000" cy="8400"/>
          </a:xfrm>
          <a:prstGeom prst="straightConnector1">
            <a:avLst/>
          </a:prstGeom>
          <a:noFill/>
          <a:ln cap="flat" cmpd="sng" w="76200">
            <a:solidFill>
              <a:srgbClr val="FFFFFF"/>
            </a:solidFill>
            <a:prstDash val="solid"/>
            <a:round/>
            <a:headEnd len="med" w="med" type="none"/>
            <a:tailEnd len="med" w="med" type="triangle"/>
          </a:ln>
        </p:spPr>
      </p:cxnSp>
      <p:sp>
        <p:nvSpPr>
          <p:cNvPr id="235" name="Google Shape;235;p27"/>
          <p:cNvSpPr txBox="1"/>
          <p:nvPr/>
        </p:nvSpPr>
        <p:spPr>
          <a:xfrm>
            <a:off x="7406500" y="1808685"/>
            <a:ext cx="1085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lt1"/>
                </a:solidFill>
                <a:latin typeface="Avenir"/>
                <a:ea typeface="Avenir"/>
                <a:cs typeface="Avenir"/>
                <a:sym typeface="Avenir"/>
              </a:rPr>
              <a:t>Testing</a:t>
            </a:r>
            <a:endParaRPr b="1" sz="2000">
              <a:solidFill>
                <a:schemeClr val="lt1"/>
              </a:solidFill>
              <a:latin typeface="Avenir"/>
              <a:ea typeface="Avenir"/>
              <a:cs typeface="Avenir"/>
              <a:sym typeface="Avenir"/>
            </a:endParaRPr>
          </a:p>
          <a:p>
            <a:pPr indent="0" lvl="0" marL="0" rtl="0" algn="l">
              <a:spcBef>
                <a:spcPts val="0"/>
              </a:spcBef>
              <a:spcAft>
                <a:spcPts val="0"/>
              </a:spcAft>
              <a:buNone/>
            </a:pPr>
            <a:r>
              <a:t/>
            </a:r>
            <a:endParaRPr/>
          </a:p>
        </p:txBody>
      </p:sp>
      <p:sp>
        <p:nvSpPr>
          <p:cNvPr id="236" name="Google Shape;236;p27"/>
          <p:cNvSpPr txBox="1"/>
          <p:nvPr/>
        </p:nvSpPr>
        <p:spPr>
          <a:xfrm>
            <a:off x="667725" y="325755"/>
            <a:ext cx="74727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“Have you ever been in a bike accident?”</a:t>
            </a:r>
            <a:endParaRPr b="1" sz="4000">
              <a:solidFill>
                <a:srgbClr val="FFFFFF"/>
              </a:solidFill>
              <a:latin typeface="Avenir"/>
              <a:ea typeface="Avenir"/>
              <a:cs typeface="Avenir"/>
              <a:sym typeface="Avenir"/>
            </a:endParaRPr>
          </a:p>
        </p:txBody>
      </p:sp>
      <p:pic>
        <p:nvPicPr>
          <p:cNvPr id="237" name="Google Shape;237;p27"/>
          <p:cNvPicPr preferRelativeResize="0"/>
          <p:nvPr/>
        </p:nvPicPr>
        <p:blipFill>
          <a:blip r:embed="rId5">
            <a:alphaModFix/>
          </a:blip>
          <a:stretch>
            <a:fillRect/>
          </a:stretch>
        </p:blipFill>
        <p:spPr>
          <a:xfrm>
            <a:off x="6947475" y="2383493"/>
            <a:ext cx="1803375" cy="1803375"/>
          </a:xfrm>
          <a:prstGeom prst="rect">
            <a:avLst/>
          </a:prstGeom>
          <a:noFill/>
          <a:ln>
            <a:noFill/>
          </a:ln>
        </p:spPr>
      </p:pic>
      <p:sp>
        <p:nvSpPr>
          <p:cNvPr id="238" name="Google Shape;23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2" name="Shape 242"/>
        <p:cNvGrpSpPr/>
        <p:nvPr/>
      </p:nvGrpSpPr>
      <p:grpSpPr>
        <a:xfrm>
          <a:off x="0" y="0"/>
          <a:ext cx="0" cy="0"/>
          <a:chOff x="0" y="0"/>
          <a:chExt cx="0" cy="0"/>
        </a:xfrm>
      </p:grpSpPr>
      <p:pic>
        <p:nvPicPr>
          <p:cNvPr id="243" name="Google Shape;243;p28"/>
          <p:cNvPicPr preferRelativeResize="0"/>
          <p:nvPr/>
        </p:nvPicPr>
        <p:blipFill>
          <a:blip r:embed="rId3">
            <a:alphaModFix/>
          </a:blip>
          <a:stretch>
            <a:fillRect/>
          </a:stretch>
        </p:blipFill>
        <p:spPr>
          <a:xfrm>
            <a:off x="894775" y="1422529"/>
            <a:ext cx="2194560" cy="2194560"/>
          </a:xfrm>
          <a:prstGeom prst="rect">
            <a:avLst/>
          </a:prstGeom>
          <a:noFill/>
          <a:ln>
            <a:noFill/>
          </a:ln>
        </p:spPr>
      </p:pic>
      <p:pic>
        <p:nvPicPr>
          <p:cNvPr id="244" name="Google Shape;244;p28"/>
          <p:cNvPicPr preferRelativeResize="0"/>
          <p:nvPr/>
        </p:nvPicPr>
        <p:blipFill>
          <a:blip r:embed="rId4">
            <a:alphaModFix/>
          </a:blip>
          <a:stretch>
            <a:fillRect/>
          </a:stretch>
        </p:blipFill>
        <p:spPr>
          <a:xfrm>
            <a:off x="-2605070" y="2477516"/>
            <a:ext cx="2194560" cy="2194591"/>
          </a:xfrm>
          <a:prstGeom prst="rect">
            <a:avLst/>
          </a:prstGeom>
          <a:noFill/>
          <a:ln>
            <a:noFill/>
          </a:ln>
        </p:spPr>
      </p:pic>
      <p:sp>
        <p:nvSpPr>
          <p:cNvPr id="245" name="Google Shape;245;p28"/>
          <p:cNvSpPr txBox="1"/>
          <p:nvPr/>
        </p:nvSpPr>
        <p:spPr>
          <a:xfrm>
            <a:off x="3870550" y="1401908"/>
            <a:ext cx="47838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Avenir"/>
                <a:ea typeface="Avenir"/>
                <a:cs typeface="Avenir"/>
                <a:sym typeface="Avenir"/>
              </a:rPr>
              <a:t>Detectable</a:t>
            </a:r>
            <a:endParaRPr sz="4000">
              <a:solidFill>
                <a:srgbClr val="FFFFFF"/>
              </a:solidFill>
              <a:latin typeface="Avenir"/>
              <a:ea typeface="Avenir"/>
              <a:cs typeface="Avenir"/>
              <a:sym typeface="Avenir"/>
            </a:endParaRPr>
          </a:p>
        </p:txBody>
      </p:sp>
      <p:pic>
        <p:nvPicPr>
          <p:cNvPr id="246" name="Google Shape;246;p28"/>
          <p:cNvPicPr preferRelativeResize="0"/>
          <p:nvPr/>
        </p:nvPicPr>
        <p:blipFill>
          <a:blip r:embed="rId5">
            <a:alphaModFix/>
          </a:blip>
          <a:stretch>
            <a:fillRect/>
          </a:stretch>
        </p:blipFill>
        <p:spPr>
          <a:xfrm>
            <a:off x="1390862" y="1839079"/>
            <a:ext cx="1202371" cy="1891890"/>
          </a:xfrm>
          <a:prstGeom prst="rect">
            <a:avLst/>
          </a:prstGeom>
          <a:noFill/>
          <a:ln>
            <a:noFill/>
          </a:ln>
        </p:spPr>
      </p:pic>
      <p:sp>
        <p:nvSpPr>
          <p:cNvPr id="247" name="Google Shape;247;p28"/>
          <p:cNvSpPr txBox="1"/>
          <p:nvPr/>
        </p:nvSpPr>
        <p:spPr>
          <a:xfrm>
            <a:off x="3525450" y="2282085"/>
            <a:ext cx="2438400" cy="1005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 sz="2000">
                <a:solidFill>
                  <a:srgbClr val="FFFFFF"/>
                </a:solidFill>
                <a:latin typeface="Avenir"/>
                <a:ea typeface="Avenir"/>
                <a:cs typeface="Avenir"/>
                <a:sym typeface="Avenir"/>
              </a:rPr>
              <a:t>Speeding</a:t>
            </a:r>
            <a:endParaRPr i="1" sz="2000">
              <a:solidFill>
                <a:srgbClr val="FFFFFF"/>
              </a:solidFill>
              <a:latin typeface="Avenir"/>
              <a:ea typeface="Avenir"/>
              <a:cs typeface="Avenir"/>
              <a:sym typeface="Avenir"/>
            </a:endParaRPr>
          </a:p>
          <a:p>
            <a:pPr indent="0" lvl="0" marL="457200" rtl="0" algn="l">
              <a:spcBef>
                <a:spcPts val="0"/>
              </a:spcBef>
              <a:spcAft>
                <a:spcPts val="0"/>
              </a:spcAft>
              <a:buNone/>
            </a:pPr>
            <a:r>
              <a:t/>
            </a:r>
            <a:endParaRPr i="1" sz="2000">
              <a:solidFill>
                <a:srgbClr val="FFFFFF"/>
              </a:solidFill>
              <a:latin typeface="Avenir"/>
              <a:ea typeface="Avenir"/>
              <a:cs typeface="Avenir"/>
              <a:sym typeface="Avenir"/>
            </a:endParaRPr>
          </a:p>
          <a:p>
            <a:pPr indent="0" lvl="0" marL="457200" rtl="0" algn="l">
              <a:spcBef>
                <a:spcPts val="0"/>
              </a:spcBef>
              <a:spcAft>
                <a:spcPts val="0"/>
              </a:spcAft>
              <a:buNone/>
            </a:pPr>
            <a:r>
              <a:rPr i="1" lang="en" sz="2000">
                <a:solidFill>
                  <a:srgbClr val="FFFFFF"/>
                </a:solidFill>
                <a:latin typeface="Avenir"/>
                <a:ea typeface="Avenir"/>
                <a:cs typeface="Avenir"/>
                <a:sym typeface="Avenir"/>
              </a:rPr>
              <a:t>Intersections</a:t>
            </a:r>
            <a:endParaRPr i="1" sz="2000">
              <a:solidFill>
                <a:srgbClr val="FFFFFF"/>
              </a:solidFill>
              <a:latin typeface="Avenir"/>
              <a:ea typeface="Avenir"/>
              <a:cs typeface="Avenir"/>
              <a:sym typeface="Avenir"/>
            </a:endParaRPr>
          </a:p>
          <a:p>
            <a:pPr indent="0" lvl="0" marL="457200" rtl="0" algn="l">
              <a:spcBef>
                <a:spcPts val="0"/>
              </a:spcBef>
              <a:spcAft>
                <a:spcPts val="0"/>
              </a:spcAft>
              <a:buNone/>
            </a:pPr>
            <a:r>
              <a:t/>
            </a:r>
            <a:endParaRPr i="1" sz="2000">
              <a:solidFill>
                <a:srgbClr val="FFFFFF"/>
              </a:solidFill>
              <a:latin typeface="Avenir"/>
              <a:ea typeface="Avenir"/>
              <a:cs typeface="Avenir"/>
              <a:sym typeface="Avenir"/>
            </a:endParaRPr>
          </a:p>
          <a:p>
            <a:pPr indent="0" lvl="0" marL="457200" rtl="0" algn="l">
              <a:spcBef>
                <a:spcPts val="0"/>
              </a:spcBef>
              <a:spcAft>
                <a:spcPts val="0"/>
              </a:spcAft>
              <a:buNone/>
            </a:pPr>
            <a:r>
              <a:rPr i="1" lang="en" sz="2000">
                <a:solidFill>
                  <a:srgbClr val="FFFFFF"/>
                </a:solidFill>
                <a:latin typeface="Avenir"/>
                <a:ea typeface="Avenir"/>
                <a:cs typeface="Avenir"/>
                <a:sym typeface="Avenir"/>
              </a:rPr>
              <a:t>Lane positions</a:t>
            </a:r>
            <a:endParaRPr i="1" sz="2000">
              <a:solidFill>
                <a:srgbClr val="FFFFFF"/>
              </a:solidFill>
              <a:latin typeface="Avenir"/>
              <a:ea typeface="Avenir"/>
              <a:cs typeface="Avenir"/>
              <a:sym typeface="Avenir"/>
            </a:endParaRPr>
          </a:p>
        </p:txBody>
      </p:sp>
      <p:sp>
        <p:nvSpPr>
          <p:cNvPr id="248" name="Google Shape;248;p28"/>
          <p:cNvSpPr txBox="1"/>
          <p:nvPr/>
        </p:nvSpPr>
        <p:spPr>
          <a:xfrm>
            <a:off x="6173950" y="2582055"/>
            <a:ext cx="1642200" cy="696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 sz="2000">
                <a:solidFill>
                  <a:schemeClr val="lt1"/>
                </a:solidFill>
                <a:latin typeface="Avenir"/>
                <a:ea typeface="Avenir"/>
                <a:cs typeface="Avenir"/>
                <a:sym typeface="Avenir"/>
              </a:rPr>
              <a:t>Walking vs Biking </a:t>
            </a:r>
            <a:endParaRPr i="1" sz="2000">
              <a:solidFill>
                <a:schemeClr val="lt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i="1" sz="2000">
              <a:solidFill>
                <a:schemeClr val="lt1"/>
              </a:solidFill>
              <a:latin typeface="Avenir"/>
              <a:ea typeface="Avenir"/>
              <a:cs typeface="Avenir"/>
              <a:sym typeface="Avenir"/>
            </a:endParaRPr>
          </a:p>
          <a:p>
            <a:pPr indent="0" lvl="0" marL="0" rtl="0" algn="l">
              <a:spcBef>
                <a:spcPts val="0"/>
              </a:spcBef>
              <a:spcAft>
                <a:spcPts val="0"/>
              </a:spcAft>
              <a:buNone/>
            </a:pPr>
            <a:r>
              <a:t/>
            </a:r>
            <a:endParaRPr/>
          </a:p>
        </p:txBody>
      </p:sp>
      <p:sp>
        <p:nvSpPr>
          <p:cNvPr id="249" name="Google Shape;249;p28"/>
          <p:cNvSpPr txBox="1"/>
          <p:nvPr/>
        </p:nvSpPr>
        <p:spPr>
          <a:xfrm>
            <a:off x="5992825" y="2666970"/>
            <a:ext cx="5511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Avenir"/>
                <a:ea typeface="Avenir"/>
                <a:cs typeface="Avenir"/>
                <a:sym typeface="Avenir"/>
              </a:rPr>
              <a:t>+</a:t>
            </a:r>
            <a:endParaRPr i="1" sz="2000">
              <a:solidFill>
                <a:srgbClr val="FFFFFF"/>
              </a:solidFill>
              <a:latin typeface="Avenir"/>
              <a:ea typeface="Avenir"/>
              <a:cs typeface="Avenir"/>
              <a:sym typeface="Avenir"/>
            </a:endParaRPr>
          </a:p>
        </p:txBody>
      </p:sp>
      <p:sp>
        <p:nvSpPr>
          <p:cNvPr id="250" name="Google Shape;25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4" name="Shape 254"/>
        <p:cNvGrpSpPr/>
        <p:nvPr/>
      </p:nvGrpSpPr>
      <p:grpSpPr>
        <a:xfrm>
          <a:off x="0" y="0"/>
          <a:ext cx="0" cy="0"/>
          <a:chOff x="0" y="0"/>
          <a:chExt cx="0" cy="0"/>
        </a:xfrm>
      </p:grpSpPr>
      <p:sp>
        <p:nvSpPr>
          <p:cNvPr id="255" name="Google Shape;255;p29"/>
          <p:cNvSpPr txBox="1"/>
          <p:nvPr>
            <p:ph idx="4294967295" type="title"/>
          </p:nvPr>
        </p:nvSpPr>
        <p:spPr>
          <a:xfrm>
            <a:off x="85700" y="1449563"/>
            <a:ext cx="1712700" cy="297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FFFFF"/>
                </a:solidFill>
                <a:latin typeface="Helvetica Neue"/>
                <a:ea typeface="Helvetica Neue"/>
                <a:cs typeface="Helvetica Neue"/>
                <a:sym typeface="Helvetica Neue"/>
              </a:rPr>
              <a:t>We can </a:t>
            </a:r>
            <a:br>
              <a:rPr b="1" lang="en" sz="3000">
                <a:solidFill>
                  <a:srgbClr val="FFFFFF"/>
                </a:solidFill>
                <a:latin typeface="Helvetica Neue"/>
                <a:ea typeface="Helvetica Neue"/>
                <a:cs typeface="Helvetica Neue"/>
                <a:sym typeface="Helvetica Neue"/>
              </a:rPr>
            </a:br>
            <a:r>
              <a:rPr b="1" lang="en" sz="3000">
                <a:solidFill>
                  <a:srgbClr val="FFFFFF"/>
                </a:solidFill>
                <a:latin typeface="Helvetica Neue"/>
                <a:ea typeface="Helvetica Neue"/>
                <a:cs typeface="Helvetica Neue"/>
                <a:sym typeface="Helvetica Neue"/>
              </a:rPr>
              <a:t>classify</a:t>
            </a:r>
            <a:br>
              <a:rPr b="1" lang="en" sz="3000">
                <a:solidFill>
                  <a:srgbClr val="FFFFFF"/>
                </a:solidFill>
                <a:latin typeface="Helvetica Neue"/>
                <a:ea typeface="Helvetica Neue"/>
                <a:cs typeface="Helvetica Neue"/>
                <a:sym typeface="Helvetica Neue"/>
              </a:rPr>
            </a:br>
            <a:r>
              <a:rPr b="1" lang="en" sz="3000">
                <a:solidFill>
                  <a:srgbClr val="FFFFFF"/>
                </a:solidFill>
                <a:latin typeface="Helvetica Neue"/>
                <a:ea typeface="Helvetica Neue"/>
                <a:cs typeface="Helvetica Neue"/>
                <a:sym typeface="Helvetica Neue"/>
              </a:rPr>
              <a:t>walking </a:t>
            </a:r>
            <a:br>
              <a:rPr b="1" lang="en" sz="3000">
                <a:solidFill>
                  <a:srgbClr val="FFFFFF"/>
                </a:solidFill>
                <a:latin typeface="Helvetica Neue"/>
                <a:ea typeface="Helvetica Neue"/>
                <a:cs typeface="Helvetica Neue"/>
                <a:sym typeface="Helvetica Neue"/>
              </a:rPr>
            </a:br>
            <a:r>
              <a:rPr b="1" lang="en" sz="3000">
                <a:solidFill>
                  <a:srgbClr val="FFFFFF"/>
                </a:solidFill>
                <a:latin typeface="Helvetica Neue"/>
                <a:ea typeface="Helvetica Neue"/>
                <a:cs typeface="Helvetica Neue"/>
                <a:sym typeface="Helvetica Neue"/>
              </a:rPr>
              <a:t>vs </a:t>
            </a:r>
            <a:br>
              <a:rPr b="1" lang="en" sz="3000">
                <a:solidFill>
                  <a:srgbClr val="FFFFFF"/>
                </a:solidFill>
                <a:latin typeface="Helvetica Neue"/>
                <a:ea typeface="Helvetica Neue"/>
                <a:cs typeface="Helvetica Neue"/>
                <a:sym typeface="Helvetica Neue"/>
              </a:rPr>
            </a:br>
            <a:r>
              <a:rPr b="1" lang="en" sz="3000">
                <a:solidFill>
                  <a:srgbClr val="FFFFFF"/>
                </a:solidFill>
                <a:latin typeface="Helvetica Neue"/>
                <a:ea typeface="Helvetica Neue"/>
                <a:cs typeface="Helvetica Neue"/>
                <a:sym typeface="Helvetica Neue"/>
              </a:rPr>
              <a:t>biking</a:t>
            </a:r>
            <a:endParaRPr b="1" sz="3000">
              <a:solidFill>
                <a:srgbClr val="FFFFFF"/>
              </a:solidFill>
              <a:latin typeface="Helvetica Neue"/>
              <a:ea typeface="Helvetica Neue"/>
              <a:cs typeface="Helvetica Neue"/>
              <a:sym typeface="Helvetica Neue"/>
            </a:endParaRPr>
          </a:p>
          <a:p>
            <a:pPr indent="0" lvl="0" marL="457200" rtl="0" algn="ctr">
              <a:lnSpc>
                <a:spcPct val="115000"/>
              </a:lnSpc>
              <a:spcBef>
                <a:spcPts val="0"/>
              </a:spcBef>
              <a:spcAft>
                <a:spcPts val="0"/>
              </a:spcAft>
              <a:buNone/>
            </a:pPr>
            <a:r>
              <a:t/>
            </a:r>
            <a:endParaRPr sz="3000">
              <a:solidFill>
                <a:srgbClr val="FFFFFF"/>
              </a:solidFill>
              <a:latin typeface="Helvetica Neue"/>
              <a:ea typeface="Helvetica Neue"/>
              <a:cs typeface="Helvetica Neue"/>
              <a:sym typeface="Helvetica Neue"/>
            </a:endParaRPr>
          </a:p>
        </p:txBody>
      </p:sp>
      <p:pic>
        <p:nvPicPr>
          <p:cNvPr id="256" name="Google Shape;256;p29"/>
          <p:cNvPicPr preferRelativeResize="0"/>
          <p:nvPr/>
        </p:nvPicPr>
        <p:blipFill>
          <a:blip r:embed="rId3">
            <a:alphaModFix/>
          </a:blip>
          <a:stretch>
            <a:fillRect/>
          </a:stretch>
        </p:blipFill>
        <p:spPr>
          <a:xfrm>
            <a:off x="1898001" y="3671112"/>
            <a:ext cx="814349" cy="649845"/>
          </a:xfrm>
          <a:prstGeom prst="rect">
            <a:avLst/>
          </a:prstGeom>
          <a:noFill/>
          <a:ln>
            <a:noFill/>
          </a:ln>
        </p:spPr>
      </p:pic>
      <p:pic>
        <p:nvPicPr>
          <p:cNvPr id="257" name="Google Shape;257;p29"/>
          <p:cNvPicPr preferRelativeResize="0"/>
          <p:nvPr/>
        </p:nvPicPr>
        <p:blipFill>
          <a:blip r:embed="rId4">
            <a:alphaModFix/>
          </a:blip>
          <a:stretch>
            <a:fillRect/>
          </a:stretch>
        </p:blipFill>
        <p:spPr>
          <a:xfrm>
            <a:off x="1889525" y="1588928"/>
            <a:ext cx="814343" cy="616014"/>
          </a:xfrm>
          <a:prstGeom prst="rect">
            <a:avLst/>
          </a:prstGeom>
          <a:noFill/>
          <a:ln>
            <a:noFill/>
          </a:ln>
        </p:spPr>
      </p:pic>
      <p:pic>
        <p:nvPicPr>
          <p:cNvPr id="258" name="Google Shape;258;p29"/>
          <p:cNvPicPr preferRelativeResize="0"/>
          <p:nvPr/>
        </p:nvPicPr>
        <p:blipFill>
          <a:blip r:embed="rId5">
            <a:alphaModFix/>
          </a:blip>
          <a:stretch>
            <a:fillRect/>
          </a:stretch>
        </p:blipFill>
        <p:spPr>
          <a:xfrm>
            <a:off x="4142555" y="143161"/>
            <a:ext cx="705501" cy="705505"/>
          </a:xfrm>
          <a:prstGeom prst="rect">
            <a:avLst/>
          </a:prstGeom>
          <a:noFill/>
          <a:ln>
            <a:noFill/>
          </a:ln>
        </p:spPr>
      </p:pic>
      <p:sp>
        <p:nvSpPr>
          <p:cNvPr id="259" name="Google Shape;259;p29"/>
          <p:cNvSpPr/>
          <p:nvPr/>
        </p:nvSpPr>
        <p:spPr>
          <a:xfrm>
            <a:off x="2889504" y="848659"/>
            <a:ext cx="6035100" cy="165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flipH="1" rot="10800000">
            <a:off x="2898648" y="2871216"/>
            <a:ext cx="6035100" cy="165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9" title="Chart"/>
          <p:cNvPicPr preferRelativeResize="0"/>
          <p:nvPr/>
        </p:nvPicPr>
        <p:blipFill rotWithShape="1">
          <a:blip r:embed="rId6">
            <a:alphaModFix/>
          </a:blip>
          <a:srcRect b="28207" l="18919" r="23799" t="14002"/>
          <a:stretch/>
        </p:blipFill>
        <p:spPr>
          <a:xfrm>
            <a:off x="6268825" y="990975"/>
            <a:ext cx="2125651" cy="1792700"/>
          </a:xfrm>
          <a:prstGeom prst="rect">
            <a:avLst/>
          </a:prstGeom>
          <a:noFill/>
          <a:ln>
            <a:noFill/>
          </a:ln>
        </p:spPr>
      </p:pic>
      <p:pic>
        <p:nvPicPr>
          <p:cNvPr id="262" name="Google Shape;262;p29" title="Chart"/>
          <p:cNvPicPr preferRelativeResize="0"/>
          <p:nvPr/>
        </p:nvPicPr>
        <p:blipFill rotWithShape="1">
          <a:blip r:embed="rId7">
            <a:alphaModFix/>
          </a:blip>
          <a:srcRect b="28169" l="12377" r="20204" t="14116"/>
          <a:stretch/>
        </p:blipFill>
        <p:spPr>
          <a:xfrm>
            <a:off x="3310125" y="990975"/>
            <a:ext cx="2498225" cy="1792699"/>
          </a:xfrm>
          <a:prstGeom prst="rect">
            <a:avLst/>
          </a:prstGeom>
          <a:noFill/>
          <a:ln>
            <a:noFill/>
          </a:ln>
        </p:spPr>
      </p:pic>
      <p:pic>
        <p:nvPicPr>
          <p:cNvPr id="263" name="Google Shape;263;p29" title="Chart"/>
          <p:cNvPicPr preferRelativeResize="0"/>
          <p:nvPr/>
        </p:nvPicPr>
        <p:blipFill rotWithShape="1">
          <a:blip r:embed="rId8">
            <a:alphaModFix/>
          </a:blip>
          <a:srcRect b="28169" l="14148" r="81034" t="11650"/>
          <a:stretch/>
        </p:blipFill>
        <p:spPr>
          <a:xfrm>
            <a:off x="8455152" y="978408"/>
            <a:ext cx="171450" cy="1792710"/>
          </a:xfrm>
          <a:prstGeom prst="rect">
            <a:avLst/>
          </a:prstGeom>
          <a:noFill/>
          <a:ln>
            <a:noFill/>
          </a:ln>
        </p:spPr>
      </p:pic>
      <p:sp>
        <p:nvSpPr>
          <p:cNvPr id="264" name="Google Shape;264;p29"/>
          <p:cNvSpPr/>
          <p:nvPr/>
        </p:nvSpPr>
        <p:spPr>
          <a:xfrm>
            <a:off x="8532550" y="1743110"/>
            <a:ext cx="314400" cy="21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9" title="Chart"/>
          <p:cNvPicPr preferRelativeResize="0"/>
          <p:nvPr/>
        </p:nvPicPr>
        <p:blipFill rotWithShape="1">
          <a:blip r:embed="rId8">
            <a:alphaModFix/>
          </a:blip>
          <a:srcRect b="53240" l="14148" r="81034" t="39517"/>
          <a:stretch/>
        </p:blipFill>
        <p:spPr>
          <a:xfrm>
            <a:off x="8394475" y="1853314"/>
            <a:ext cx="171450" cy="215729"/>
          </a:xfrm>
          <a:prstGeom prst="rect">
            <a:avLst/>
          </a:prstGeom>
          <a:noFill/>
          <a:ln>
            <a:noFill/>
          </a:ln>
        </p:spPr>
      </p:pic>
      <p:sp>
        <p:nvSpPr>
          <p:cNvPr id="266" name="Google Shape;266;p29"/>
          <p:cNvSpPr/>
          <p:nvPr/>
        </p:nvSpPr>
        <p:spPr>
          <a:xfrm>
            <a:off x="3295307" y="1609344"/>
            <a:ext cx="77700" cy="740700"/>
          </a:xfrm>
          <a:prstGeom prst="up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rot="5400000">
            <a:off x="822200" y="2918957"/>
            <a:ext cx="4139400" cy="1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8671560" y="1380744"/>
            <a:ext cx="77700" cy="1251000"/>
          </a:xfrm>
          <a:prstGeom prst="up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flipH="1" rot="10800000">
            <a:off x="2898648" y="4983862"/>
            <a:ext cx="6035100" cy="165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5400000">
            <a:off x="6858075" y="2918957"/>
            <a:ext cx="4147800" cy="1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9" title="Chart"/>
          <p:cNvPicPr preferRelativeResize="0"/>
          <p:nvPr/>
        </p:nvPicPr>
        <p:blipFill rotWithShape="1">
          <a:blip r:embed="rId8">
            <a:alphaModFix/>
          </a:blip>
          <a:srcRect b="67755" l="80628" r="3586" t="11651"/>
          <a:stretch/>
        </p:blipFill>
        <p:spPr>
          <a:xfrm>
            <a:off x="5724592" y="1508760"/>
            <a:ext cx="564111" cy="616004"/>
          </a:xfrm>
          <a:prstGeom prst="rect">
            <a:avLst/>
          </a:prstGeom>
          <a:noFill/>
          <a:ln>
            <a:noFill/>
          </a:ln>
        </p:spPr>
      </p:pic>
      <p:pic>
        <p:nvPicPr>
          <p:cNvPr id="272" name="Google Shape;272;p29" title="Chart"/>
          <p:cNvPicPr preferRelativeResize="0"/>
          <p:nvPr/>
        </p:nvPicPr>
        <p:blipFill rotWithShape="1">
          <a:blip r:embed="rId9">
            <a:alphaModFix/>
          </a:blip>
          <a:srcRect b="31967" l="12298" r="13434" t="13247"/>
          <a:stretch/>
        </p:blipFill>
        <p:spPr>
          <a:xfrm>
            <a:off x="3196600" y="2971800"/>
            <a:ext cx="2673826" cy="1792664"/>
          </a:xfrm>
          <a:prstGeom prst="rect">
            <a:avLst/>
          </a:prstGeom>
          <a:noFill/>
          <a:ln>
            <a:noFill/>
          </a:ln>
        </p:spPr>
      </p:pic>
      <p:pic>
        <p:nvPicPr>
          <p:cNvPr id="273" name="Google Shape;273;p29" title="Chart"/>
          <p:cNvPicPr preferRelativeResize="0"/>
          <p:nvPr/>
        </p:nvPicPr>
        <p:blipFill rotWithShape="1">
          <a:blip r:embed="rId10">
            <a:alphaModFix/>
          </a:blip>
          <a:srcRect b="28771" l="19813" r="12122" t="13044"/>
          <a:stretch/>
        </p:blipFill>
        <p:spPr>
          <a:xfrm>
            <a:off x="6264205" y="2975647"/>
            <a:ext cx="2313969" cy="1792652"/>
          </a:xfrm>
          <a:prstGeom prst="rect">
            <a:avLst/>
          </a:prstGeom>
          <a:noFill/>
          <a:ln>
            <a:noFill/>
          </a:ln>
        </p:spPr>
      </p:pic>
      <p:pic>
        <p:nvPicPr>
          <p:cNvPr id="274" name="Google Shape;274;p29" title="Chart"/>
          <p:cNvPicPr preferRelativeResize="0"/>
          <p:nvPr/>
        </p:nvPicPr>
        <p:blipFill rotWithShape="1">
          <a:blip r:embed="rId11">
            <a:alphaModFix/>
          </a:blip>
          <a:srcRect b="62649" l="88668" r="3866" t="-11944"/>
          <a:stretch/>
        </p:blipFill>
        <p:spPr>
          <a:xfrm>
            <a:off x="5958840" y="2999227"/>
            <a:ext cx="268775" cy="1613048"/>
          </a:xfrm>
          <a:prstGeom prst="rect">
            <a:avLst/>
          </a:prstGeom>
          <a:noFill/>
          <a:ln>
            <a:noFill/>
          </a:ln>
        </p:spPr>
      </p:pic>
      <p:pic>
        <p:nvPicPr>
          <p:cNvPr id="275" name="Google Shape;275;p29"/>
          <p:cNvPicPr preferRelativeResize="0"/>
          <p:nvPr/>
        </p:nvPicPr>
        <p:blipFill>
          <a:blip r:embed="rId12">
            <a:alphaModFix/>
          </a:blip>
          <a:stretch>
            <a:fillRect/>
          </a:stretch>
        </p:blipFill>
        <p:spPr>
          <a:xfrm>
            <a:off x="7232870" y="157837"/>
            <a:ext cx="564997" cy="564997"/>
          </a:xfrm>
          <a:prstGeom prst="rect">
            <a:avLst/>
          </a:prstGeom>
          <a:noFill/>
          <a:ln>
            <a:noFill/>
          </a:ln>
        </p:spPr>
      </p:pic>
      <p:pic>
        <p:nvPicPr>
          <p:cNvPr id="276" name="Google Shape;276;p29" title="Chart"/>
          <p:cNvPicPr preferRelativeResize="0"/>
          <p:nvPr/>
        </p:nvPicPr>
        <p:blipFill rotWithShape="1">
          <a:blip r:embed="rId11">
            <a:alphaModFix/>
          </a:blip>
          <a:srcRect b="31967" l="14791" r="80446" t="13247"/>
          <a:stretch/>
        </p:blipFill>
        <p:spPr>
          <a:xfrm>
            <a:off x="8532550" y="2978190"/>
            <a:ext cx="171450" cy="1792664"/>
          </a:xfrm>
          <a:prstGeom prst="rect">
            <a:avLst/>
          </a:prstGeom>
          <a:noFill/>
          <a:ln>
            <a:noFill/>
          </a:ln>
        </p:spPr>
      </p:pic>
      <p:pic>
        <p:nvPicPr>
          <p:cNvPr id="277" name="Google Shape;277;p29" title="Chart"/>
          <p:cNvPicPr preferRelativeResize="0"/>
          <p:nvPr/>
        </p:nvPicPr>
        <p:blipFill rotWithShape="1">
          <a:blip r:embed="rId11">
            <a:alphaModFix/>
          </a:blip>
          <a:srcRect b="52193" l="16905" r="79523" t="38264"/>
          <a:stretch/>
        </p:blipFill>
        <p:spPr>
          <a:xfrm>
            <a:off x="8516112" y="3796740"/>
            <a:ext cx="128475" cy="311964"/>
          </a:xfrm>
          <a:prstGeom prst="rect">
            <a:avLst/>
          </a:prstGeom>
          <a:noFill/>
          <a:ln>
            <a:noFill/>
          </a:ln>
        </p:spPr>
      </p:pic>
      <p:sp>
        <p:nvSpPr>
          <p:cNvPr id="278" name="Google Shape;278;p29"/>
          <p:cNvSpPr/>
          <p:nvPr/>
        </p:nvSpPr>
        <p:spPr>
          <a:xfrm>
            <a:off x="8608750" y="3796740"/>
            <a:ext cx="171300" cy="21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8608750" y="4551120"/>
            <a:ext cx="171300" cy="21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29" title="Chart"/>
          <p:cNvPicPr preferRelativeResize="0"/>
          <p:nvPr/>
        </p:nvPicPr>
        <p:blipFill rotWithShape="1">
          <a:blip r:embed="rId11">
            <a:alphaModFix/>
          </a:blip>
          <a:srcRect b="28200" l="16508" r="79920" t="62256"/>
          <a:stretch/>
        </p:blipFill>
        <p:spPr>
          <a:xfrm>
            <a:off x="8497824" y="4574743"/>
            <a:ext cx="128475" cy="311964"/>
          </a:xfrm>
          <a:prstGeom prst="rect">
            <a:avLst/>
          </a:prstGeom>
          <a:noFill/>
          <a:ln>
            <a:noFill/>
          </a:ln>
        </p:spPr>
      </p:pic>
      <p:sp>
        <p:nvSpPr>
          <p:cNvPr id="281" name="Google Shape;281;p29"/>
          <p:cNvSpPr/>
          <p:nvPr/>
        </p:nvSpPr>
        <p:spPr>
          <a:xfrm>
            <a:off x="8548550" y="2987753"/>
            <a:ext cx="171300" cy="21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9" title="Chart"/>
          <p:cNvPicPr preferRelativeResize="0"/>
          <p:nvPr/>
        </p:nvPicPr>
        <p:blipFill rotWithShape="1">
          <a:blip r:embed="rId11">
            <a:alphaModFix/>
          </a:blip>
          <a:srcRect b="77368" l="14919" r="80318" t="13089"/>
          <a:stretch/>
        </p:blipFill>
        <p:spPr>
          <a:xfrm>
            <a:off x="8506968" y="2953512"/>
            <a:ext cx="171300" cy="311964"/>
          </a:xfrm>
          <a:prstGeom prst="rect">
            <a:avLst/>
          </a:prstGeom>
          <a:noFill/>
          <a:ln>
            <a:noFill/>
          </a:ln>
        </p:spPr>
      </p:pic>
      <p:sp>
        <p:nvSpPr>
          <p:cNvPr id="283" name="Google Shape;283;p29"/>
          <p:cNvSpPr txBox="1"/>
          <p:nvPr>
            <p:ph idx="12" type="sldNum"/>
          </p:nvPr>
        </p:nvSpPr>
        <p:spPr>
          <a:xfrm>
            <a:off x="8436058" y="463997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29" title="Chart"/>
          <p:cNvPicPr preferRelativeResize="0"/>
          <p:nvPr/>
        </p:nvPicPr>
        <p:blipFill rotWithShape="1">
          <a:blip r:embed="rId7">
            <a:alphaModFix/>
          </a:blip>
          <a:srcRect b="30165" l="3104" r="88411" t="29561"/>
          <a:stretch/>
        </p:blipFill>
        <p:spPr>
          <a:xfrm>
            <a:off x="2938950" y="1234450"/>
            <a:ext cx="314399" cy="1251000"/>
          </a:xfrm>
          <a:prstGeom prst="rect">
            <a:avLst/>
          </a:prstGeom>
          <a:noFill/>
          <a:ln>
            <a:noFill/>
          </a:ln>
        </p:spPr>
      </p:pic>
      <p:pic>
        <p:nvPicPr>
          <p:cNvPr id="285" name="Google Shape;285;p29" title="Chart"/>
          <p:cNvPicPr preferRelativeResize="0"/>
          <p:nvPr/>
        </p:nvPicPr>
        <p:blipFill rotWithShape="1">
          <a:blip r:embed="rId7">
            <a:alphaModFix/>
          </a:blip>
          <a:srcRect b="3981" l="42379" r="45244" t="90354"/>
          <a:stretch/>
        </p:blipFill>
        <p:spPr>
          <a:xfrm>
            <a:off x="4389450" y="2651760"/>
            <a:ext cx="458599" cy="175926"/>
          </a:xfrm>
          <a:prstGeom prst="rect">
            <a:avLst/>
          </a:prstGeom>
          <a:noFill/>
          <a:ln>
            <a:noFill/>
          </a:ln>
        </p:spPr>
      </p:pic>
      <p:pic>
        <p:nvPicPr>
          <p:cNvPr id="286" name="Google Shape;286;p29" title="Chart"/>
          <p:cNvPicPr preferRelativeResize="0"/>
          <p:nvPr/>
        </p:nvPicPr>
        <p:blipFill rotWithShape="1">
          <a:blip r:embed="rId7">
            <a:alphaModFix/>
          </a:blip>
          <a:srcRect b="3981" l="42379" r="45244" t="90354"/>
          <a:stretch/>
        </p:blipFill>
        <p:spPr>
          <a:xfrm>
            <a:off x="7286075" y="2651760"/>
            <a:ext cx="458599" cy="175926"/>
          </a:xfrm>
          <a:prstGeom prst="rect">
            <a:avLst/>
          </a:prstGeom>
          <a:noFill/>
          <a:ln>
            <a:noFill/>
          </a:ln>
        </p:spPr>
      </p:pic>
      <p:pic>
        <p:nvPicPr>
          <p:cNvPr id="287" name="Google Shape;287;p29" title="Chart"/>
          <p:cNvPicPr preferRelativeResize="0"/>
          <p:nvPr/>
        </p:nvPicPr>
        <p:blipFill rotWithShape="1">
          <a:blip r:embed="rId7">
            <a:alphaModFix/>
          </a:blip>
          <a:srcRect b="3981" l="42379" r="45244" t="90354"/>
          <a:stretch/>
        </p:blipFill>
        <p:spPr>
          <a:xfrm>
            <a:off x="4389450" y="4762205"/>
            <a:ext cx="458599" cy="175926"/>
          </a:xfrm>
          <a:prstGeom prst="rect">
            <a:avLst/>
          </a:prstGeom>
          <a:noFill/>
          <a:ln>
            <a:noFill/>
          </a:ln>
        </p:spPr>
      </p:pic>
      <p:pic>
        <p:nvPicPr>
          <p:cNvPr id="288" name="Google Shape;288;p29" title="Chart"/>
          <p:cNvPicPr preferRelativeResize="0"/>
          <p:nvPr/>
        </p:nvPicPr>
        <p:blipFill rotWithShape="1">
          <a:blip r:embed="rId7">
            <a:alphaModFix/>
          </a:blip>
          <a:srcRect b="3981" l="42379" r="45244" t="90354"/>
          <a:stretch/>
        </p:blipFill>
        <p:spPr>
          <a:xfrm>
            <a:off x="7286075" y="4754880"/>
            <a:ext cx="458599" cy="175926"/>
          </a:xfrm>
          <a:prstGeom prst="rect">
            <a:avLst/>
          </a:prstGeom>
          <a:noFill/>
          <a:ln>
            <a:noFill/>
          </a:ln>
        </p:spPr>
      </p:pic>
      <p:pic>
        <p:nvPicPr>
          <p:cNvPr id="289" name="Google Shape;289;p29" title="Chart"/>
          <p:cNvPicPr preferRelativeResize="0"/>
          <p:nvPr/>
        </p:nvPicPr>
        <p:blipFill rotWithShape="1">
          <a:blip r:embed="rId9">
            <a:alphaModFix/>
          </a:blip>
          <a:srcRect b="36996" l="1887" r="89379" t="33627"/>
          <a:stretch/>
        </p:blipFill>
        <p:spPr>
          <a:xfrm>
            <a:off x="2947150" y="3456980"/>
            <a:ext cx="314400" cy="96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3" name="Shape 293"/>
        <p:cNvGrpSpPr/>
        <p:nvPr/>
      </p:nvGrpSpPr>
      <p:grpSpPr>
        <a:xfrm>
          <a:off x="0" y="0"/>
          <a:ext cx="0" cy="0"/>
          <a:chOff x="0" y="0"/>
          <a:chExt cx="0" cy="0"/>
        </a:xfrm>
      </p:grpSpPr>
      <p:sp>
        <p:nvSpPr>
          <p:cNvPr id="294" name="Google Shape;294;p30"/>
          <p:cNvSpPr txBox="1"/>
          <p:nvPr>
            <p:ph idx="4294967295" type="title"/>
          </p:nvPr>
        </p:nvSpPr>
        <p:spPr>
          <a:xfrm>
            <a:off x="5927375" y="482265"/>
            <a:ext cx="2277000" cy="2340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FFFFF"/>
                </a:solidFill>
                <a:latin typeface="Helvetica Neue"/>
                <a:ea typeface="Helvetica Neue"/>
                <a:cs typeface="Helvetica Neue"/>
                <a:sym typeface="Helvetica Neue"/>
              </a:rPr>
              <a:t>We can</a:t>
            </a:r>
            <a:endParaRPr b="1" sz="3000">
              <a:solidFill>
                <a:srgbClr val="FFFFFF"/>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 sz="3000">
                <a:solidFill>
                  <a:srgbClr val="FFFFFF"/>
                </a:solidFill>
                <a:latin typeface="Helvetica Neue"/>
                <a:ea typeface="Helvetica Neue"/>
                <a:cs typeface="Helvetica Neue"/>
                <a:sym typeface="Helvetica Neue"/>
              </a:rPr>
              <a:t>detect</a:t>
            </a:r>
            <a:endParaRPr b="1" sz="3000">
              <a:solidFill>
                <a:srgbClr val="FFFFFF"/>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 sz="3000">
                <a:solidFill>
                  <a:srgbClr val="FFFFFF"/>
                </a:solidFill>
                <a:latin typeface="Helvetica Neue"/>
                <a:ea typeface="Helvetica Neue"/>
                <a:cs typeface="Helvetica Neue"/>
                <a:sym typeface="Helvetica Neue"/>
              </a:rPr>
              <a:t>biking in the wrong lane</a:t>
            </a:r>
            <a:endParaRPr sz="1500">
              <a:solidFill>
                <a:srgbClr val="FFFFFF"/>
              </a:solidFill>
              <a:latin typeface="Helvetica Neue"/>
              <a:ea typeface="Helvetica Neue"/>
              <a:cs typeface="Helvetica Neue"/>
              <a:sym typeface="Helvetica Neue"/>
            </a:endParaRPr>
          </a:p>
        </p:txBody>
      </p:sp>
      <p:pic>
        <p:nvPicPr>
          <p:cNvPr id="295" name="Google Shape;295;p30"/>
          <p:cNvPicPr preferRelativeResize="0"/>
          <p:nvPr/>
        </p:nvPicPr>
        <p:blipFill rotWithShape="1">
          <a:blip r:embed="rId3">
            <a:alphaModFix/>
          </a:blip>
          <a:srcRect b="10426" l="0" r="0" t="0"/>
          <a:stretch/>
        </p:blipFill>
        <p:spPr>
          <a:xfrm>
            <a:off x="1153375" y="173900"/>
            <a:ext cx="3578276" cy="2649277"/>
          </a:xfrm>
          <a:prstGeom prst="rect">
            <a:avLst/>
          </a:prstGeom>
          <a:noFill/>
          <a:ln>
            <a:noFill/>
          </a:ln>
        </p:spPr>
      </p:pic>
      <p:sp>
        <p:nvSpPr>
          <p:cNvPr id="296" name="Google Shape;296;p30"/>
          <p:cNvSpPr/>
          <p:nvPr/>
        </p:nvSpPr>
        <p:spPr>
          <a:xfrm>
            <a:off x="2908825" y="970105"/>
            <a:ext cx="600000" cy="205800"/>
          </a:xfrm>
          <a:prstGeom prst="rect">
            <a:avLst/>
          </a:prstGeom>
          <a:noFill/>
          <a:ln cap="flat" cmpd="sng" w="1143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0"/>
          <p:cNvPicPr preferRelativeResize="0"/>
          <p:nvPr/>
        </p:nvPicPr>
        <p:blipFill rotWithShape="1">
          <a:blip r:embed="rId4">
            <a:alphaModFix/>
          </a:blip>
          <a:srcRect b="0" l="0" r="12717" t="0"/>
          <a:stretch/>
        </p:blipFill>
        <p:spPr>
          <a:xfrm>
            <a:off x="707775" y="3457057"/>
            <a:ext cx="7715253" cy="1452914"/>
          </a:xfrm>
          <a:prstGeom prst="rect">
            <a:avLst/>
          </a:prstGeom>
          <a:noFill/>
          <a:ln>
            <a:noFill/>
          </a:ln>
        </p:spPr>
      </p:pic>
      <p:pic>
        <p:nvPicPr>
          <p:cNvPr id="298" name="Google Shape;298;p30"/>
          <p:cNvPicPr preferRelativeResize="0"/>
          <p:nvPr/>
        </p:nvPicPr>
        <p:blipFill>
          <a:blip r:embed="rId5">
            <a:alphaModFix/>
          </a:blip>
          <a:stretch>
            <a:fillRect/>
          </a:stretch>
        </p:blipFill>
        <p:spPr>
          <a:xfrm>
            <a:off x="7880100" y="3602407"/>
            <a:ext cx="291848" cy="291848"/>
          </a:xfrm>
          <a:prstGeom prst="rect">
            <a:avLst/>
          </a:prstGeom>
          <a:noFill/>
          <a:ln>
            <a:noFill/>
          </a:ln>
        </p:spPr>
      </p:pic>
      <p:pic>
        <p:nvPicPr>
          <p:cNvPr id="299" name="Google Shape;299;p30"/>
          <p:cNvPicPr preferRelativeResize="0"/>
          <p:nvPr/>
        </p:nvPicPr>
        <p:blipFill>
          <a:blip r:embed="rId5">
            <a:alphaModFix/>
          </a:blip>
          <a:stretch>
            <a:fillRect/>
          </a:stretch>
        </p:blipFill>
        <p:spPr>
          <a:xfrm>
            <a:off x="7880100" y="4168192"/>
            <a:ext cx="291848" cy="291848"/>
          </a:xfrm>
          <a:prstGeom prst="rect">
            <a:avLst/>
          </a:prstGeom>
          <a:noFill/>
          <a:ln>
            <a:noFill/>
          </a:ln>
        </p:spPr>
      </p:pic>
      <p:cxnSp>
        <p:nvCxnSpPr>
          <p:cNvPr id="300" name="Google Shape;300;p30"/>
          <p:cNvCxnSpPr>
            <a:stCxn id="301" idx="0"/>
            <a:endCxn id="299" idx="0"/>
          </p:cNvCxnSpPr>
          <p:nvPr/>
        </p:nvCxnSpPr>
        <p:spPr>
          <a:xfrm>
            <a:off x="1177548" y="4114867"/>
            <a:ext cx="6848400" cy="53400"/>
          </a:xfrm>
          <a:prstGeom prst="straightConnector1">
            <a:avLst/>
          </a:prstGeom>
          <a:noFill/>
          <a:ln cap="flat" cmpd="sng" w="9525">
            <a:solidFill>
              <a:schemeClr val="dk2"/>
            </a:solidFill>
            <a:prstDash val="lgDash"/>
            <a:round/>
            <a:headEnd len="med" w="med" type="none"/>
            <a:tailEnd len="med" w="med" type="none"/>
          </a:ln>
        </p:spPr>
      </p:cxnSp>
      <p:pic>
        <p:nvPicPr>
          <p:cNvPr id="302" name="Google Shape;302;p30"/>
          <p:cNvPicPr preferRelativeResize="0"/>
          <p:nvPr/>
        </p:nvPicPr>
        <p:blipFill>
          <a:blip r:embed="rId5">
            <a:alphaModFix/>
          </a:blip>
          <a:stretch>
            <a:fillRect/>
          </a:stretch>
        </p:blipFill>
        <p:spPr>
          <a:xfrm>
            <a:off x="1022300" y="3542400"/>
            <a:ext cx="291848" cy="291848"/>
          </a:xfrm>
          <a:prstGeom prst="rect">
            <a:avLst/>
          </a:prstGeom>
          <a:noFill/>
          <a:ln>
            <a:noFill/>
          </a:ln>
        </p:spPr>
      </p:pic>
      <p:pic>
        <p:nvPicPr>
          <p:cNvPr id="301" name="Google Shape;301;p30"/>
          <p:cNvPicPr preferRelativeResize="0"/>
          <p:nvPr/>
        </p:nvPicPr>
        <p:blipFill>
          <a:blip r:embed="rId5">
            <a:alphaModFix/>
          </a:blip>
          <a:stretch>
            <a:fillRect/>
          </a:stretch>
        </p:blipFill>
        <p:spPr>
          <a:xfrm>
            <a:off x="1031625" y="4114867"/>
            <a:ext cx="291848" cy="291848"/>
          </a:xfrm>
          <a:prstGeom prst="rect">
            <a:avLst/>
          </a:prstGeom>
          <a:noFill/>
          <a:ln>
            <a:noFill/>
          </a:ln>
        </p:spPr>
      </p:pic>
      <p:cxnSp>
        <p:nvCxnSpPr>
          <p:cNvPr id="303" name="Google Shape;303;p30"/>
          <p:cNvCxnSpPr>
            <a:stCxn id="301" idx="2"/>
            <a:endCxn id="299" idx="2"/>
          </p:cNvCxnSpPr>
          <p:nvPr/>
        </p:nvCxnSpPr>
        <p:spPr>
          <a:xfrm>
            <a:off x="1177548" y="4406715"/>
            <a:ext cx="6848400" cy="53400"/>
          </a:xfrm>
          <a:prstGeom prst="straightConnector1">
            <a:avLst/>
          </a:prstGeom>
          <a:noFill/>
          <a:ln cap="flat" cmpd="sng" w="28575">
            <a:solidFill>
              <a:srgbClr val="FFFF00"/>
            </a:solidFill>
            <a:prstDash val="solid"/>
            <a:round/>
            <a:headEnd len="med" w="med" type="none"/>
            <a:tailEnd len="med" w="med" type="none"/>
          </a:ln>
        </p:spPr>
      </p:cxnSp>
      <p:cxnSp>
        <p:nvCxnSpPr>
          <p:cNvPr id="304" name="Google Shape;304;p30"/>
          <p:cNvCxnSpPr>
            <a:stCxn id="302" idx="2"/>
            <a:endCxn id="298" idx="2"/>
          </p:cNvCxnSpPr>
          <p:nvPr/>
        </p:nvCxnSpPr>
        <p:spPr>
          <a:xfrm>
            <a:off x="1168223" y="3834247"/>
            <a:ext cx="6857700" cy="60000"/>
          </a:xfrm>
          <a:prstGeom prst="straightConnector1">
            <a:avLst/>
          </a:prstGeom>
          <a:noFill/>
          <a:ln cap="flat" cmpd="sng" w="28575">
            <a:solidFill>
              <a:srgbClr val="FFFF00"/>
            </a:solidFill>
            <a:prstDash val="solid"/>
            <a:round/>
            <a:headEnd len="med" w="med" type="none"/>
            <a:tailEnd len="med" w="med" type="none"/>
          </a:ln>
        </p:spPr>
      </p:cxnSp>
      <p:sp>
        <p:nvSpPr>
          <p:cNvPr id="305" name="Google Shape;305;p30"/>
          <p:cNvSpPr/>
          <p:nvPr/>
        </p:nvSpPr>
        <p:spPr>
          <a:xfrm rot="26997">
            <a:off x="4691223" y="3980069"/>
            <a:ext cx="114604" cy="96900"/>
          </a:xfrm>
          <a:prstGeom prst="ellipse">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2980225" y="1240900"/>
            <a:ext cx="457200" cy="200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txBox="1"/>
          <p:nvPr/>
        </p:nvSpPr>
        <p:spPr>
          <a:xfrm>
            <a:off x="4708860" y="3813048"/>
            <a:ext cx="60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pic>
        <p:nvPicPr>
          <p:cNvPr id="308" name="Google Shape;308;p30"/>
          <p:cNvPicPr preferRelativeResize="0"/>
          <p:nvPr/>
        </p:nvPicPr>
        <p:blipFill rotWithShape="1">
          <a:blip r:embed="rId6">
            <a:alphaModFix/>
          </a:blip>
          <a:srcRect b="10184" l="30443" r="37847" t="10682"/>
          <a:stretch/>
        </p:blipFill>
        <p:spPr>
          <a:xfrm rot="-15">
            <a:off x="4631524" y="3877056"/>
            <a:ext cx="50000" cy="150142"/>
          </a:xfrm>
          <a:prstGeom prst="rect">
            <a:avLst/>
          </a:prstGeom>
          <a:noFill/>
          <a:ln>
            <a:noFill/>
          </a:ln>
        </p:spPr>
      </p:pic>
      <p:sp>
        <p:nvSpPr>
          <p:cNvPr id="309" name="Google Shape;30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30"/>
          <p:cNvSpPr/>
          <p:nvPr/>
        </p:nvSpPr>
        <p:spPr>
          <a:xfrm>
            <a:off x="545850" y="3331673"/>
            <a:ext cx="8039100" cy="17037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4" name="Shape 314"/>
        <p:cNvGrpSpPr/>
        <p:nvPr/>
      </p:nvGrpSpPr>
      <p:grpSpPr>
        <a:xfrm>
          <a:off x="0" y="0"/>
          <a:ext cx="0" cy="0"/>
          <a:chOff x="0" y="0"/>
          <a:chExt cx="0" cy="0"/>
        </a:xfrm>
      </p:grpSpPr>
      <p:sp>
        <p:nvSpPr>
          <p:cNvPr id="315" name="Google Shape;315;p31"/>
          <p:cNvSpPr txBox="1"/>
          <p:nvPr>
            <p:ph idx="4294967295" type="title"/>
          </p:nvPr>
        </p:nvSpPr>
        <p:spPr>
          <a:xfrm>
            <a:off x="511200" y="348210"/>
            <a:ext cx="8121600" cy="113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FFFFF"/>
                </a:solidFill>
                <a:latin typeface="Helvetica Neue"/>
                <a:ea typeface="Helvetica Neue"/>
                <a:cs typeface="Helvetica Neue"/>
                <a:sym typeface="Helvetica Neue"/>
              </a:rPr>
              <a:t>We can detect speeding</a:t>
            </a:r>
            <a:br>
              <a:rPr b="1" lang="en" sz="3000">
                <a:solidFill>
                  <a:srgbClr val="FFFFFF"/>
                </a:solidFill>
                <a:latin typeface="Helvetica Neue"/>
                <a:ea typeface="Helvetica Neue"/>
                <a:cs typeface="Helvetica Neue"/>
                <a:sym typeface="Helvetica Neue"/>
              </a:rPr>
            </a:br>
            <a:r>
              <a:rPr b="1" lang="en" sz="3000">
                <a:solidFill>
                  <a:srgbClr val="FFFFFF"/>
                </a:solidFill>
                <a:latin typeface="Helvetica Neue"/>
                <a:ea typeface="Helvetica Neue"/>
                <a:cs typeface="Helvetica Neue"/>
                <a:sym typeface="Helvetica Neue"/>
              </a:rPr>
              <a:t>near intersections</a:t>
            </a:r>
            <a:endParaRPr b="1" sz="3000">
              <a:solidFill>
                <a:srgbClr val="FFFFFF"/>
              </a:solidFill>
              <a:latin typeface="Helvetica Neue"/>
              <a:ea typeface="Helvetica Neue"/>
              <a:cs typeface="Helvetica Neue"/>
              <a:sym typeface="Helvetica Neue"/>
            </a:endParaRPr>
          </a:p>
        </p:txBody>
      </p:sp>
      <p:pic>
        <p:nvPicPr>
          <p:cNvPr id="316" name="Google Shape;316;p31"/>
          <p:cNvPicPr preferRelativeResize="0"/>
          <p:nvPr/>
        </p:nvPicPr>
        <p:blipFill rotWithShape="1">
          <a:blip r:embed="rId3">
            <a:alphaModFix/>
          </a:blip>
          <a:srcRect b="10055" l="0" r="0" t="0"/>
          <a:stretch/>
        </p:blipFill>
        <p:spPr>
          <a:xfrm>
            <a:off x="369300" y="1816551"/>
            <a:ext cx="3578276" cy="2660201"/>
          </a:xfrm>
          <a:prstGeom prst="rect">
            <a:avLst/>
          </a:prstGeom>
          <a:noFill/>
          <a:ln>
            <a:noFill/>
          </a:ln>
        </p:spPr>
      </p:pic>
      <p:sp>
        <p:nvSpPr>
          <p:cNvPr id="317" name="Google Shape;317;p31"/>
          <p:cNvSpPr/>
          <p:nvPr/>
        </p:nvSpPr>
        <p:spPr>
          <a:xfrm>
            <a:off x="2604516" y="2571700"/>
            <a:ext cx="324300" cy="264300"/>
          </a:xfrm>
          <a:prstGeom prst="rect">
            <a:avLst/>
          </a:prstGeom>
          <a:noFill/>
          <a:ln cap="flat" cmpd="sng" w="1143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rot="-5400000">
            <a:off x="3530178" y="1968250"/>
            <a:ext cx="411600" cy="147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1"/>
          <p:cNvPicPr preferRelativeResize="0"/>
          <p:nvPr/>
        </p:nvPicPr>
        <p:blipFill>
          <a:blip r:embed="rId4">
            <a:alphaModFix/>
          </a:blip>
          <a:stretch>
            <a:fillRect/>
          </a:stretch>
        </p:blipFill>
        <p:spPr>
          <a:xfrm>
            <a:off x="4691266" y="1757572"/>
            <a:ext cx="3948216" cy="3075623"/>
          </a:xfrm>
          <a:prstGeom prst="rect">
            <a:avLst/>
          </a:prstGeom>
          <a:noFill/>
          <a:ln>
            <a:noFill/>
          </a:ln>
        </p:spPr>
      </p:pic>
      <p:sp>
        <p:nvSpPr>
          <p:cNvPr id="320" name="Google Shape;320;p31"/>
          <p:cNvSpPr/>
          <p:nvPr/>
        </p:nvSpPr>
        <p:spPr>
          <a:xfrm>
            <a:off x="4546200" y="1573335"/>
            <a:ext cx="4228500" cy="3392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1" name="Google Shape;3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6629"/>
          <a:stretch/>
        </p:blipFill>
        <p:spPr>
          <a:xfrm>
            <a:off x="956450" y="424418"/>
            <a:ext cx="7231100" cy="4294664"/>
          </a:xfrm>
          <a:prstGeom prst="rect">
            <a:avLst/>
          </a:prstGeom>
          <a:noFill/>
          <a:ln>
            <a:noFill/>
          </a:ln>
        </p:spPr>
      </p:pic>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5" name="Shape 325"/>
        <p:cNvGrpSpPr/>
        <p:nvPr/>
      </p:nvGrpSpPr>
      <p:grpSpPr>
        <a:xfrm>
          <a:off x="0" y="0"/>
          <a:ext cx="0" cy="0"/>
          <a:chOff x="0" y="0"/>
          <a:chExt cx="0" cy="0"/>
        </a:xfrm>
      </p:grpSpPr>
      <p:grpSp>
        <p:nvGrpSpPr>
          <p:cNvPr id="326" name="Google Shape;326;p32"/>
          <p:cNvGrpSpPr/>
          <p:nvPr/>
        </p:nvGrpSpPr>
        <p:grpSpPr>
          <a:xfrm>
            <a:off x="5616713" y="1555960"/>
            <a:ext cx="1581813" cy="2880633"/>
            <a:chOff x="378475" y="0"/>
            <a:chExt cx="2888100" cy="5849000"/>
          </a:xfrm>
        </p:grpSpPr>
        <p:pic>
          <p:nvPicPr>
            <p:cNvPr id="327" name="Google Shape;327;p32"/>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328" name="Google Shape;328;p32"/>
            <p:cNvSpPr txBox="1"/>
            <p:nvPr/>
          </p:nvSpPr>
          <p:spPr>
            <a:xfrm>
              <a:off x="573475" y="683825"/>
              <a:ext cx="25044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32"/>
          <p:cNvPicPr preferRelativeResize="0"/>
          <p:nvPr/>
        </p:nvPicPr>
        <p:blipFill>
          <a:blip r:embed="rId4">
            <a:alphaModFix/>
          </a:blip>
          <a:stretch>
            <a:fillRect/>
          </a:stretch>
        </p:blipFill>
        <p:spPr>
          <a:xfrm>
            <a:off x="6016752" y="2375384"/>
            <a:ext cx="791258" cy="791277"/>
          </a:xfrm>
          <a:prstGeom prst="rect">
            <a:avLst/>
          </a:prstGeom>
          <a:noFill/>
          <a:ln>
            <a:noFill/>
          </a:ln>
        </p:spPr>
      </p:pic>
      <p:sp>
        <p:nvSpPr>
          <p:cNvPr id="330" name="Google Shape;330;p32"/>
          <p:cNvSpPr txBox="1"/>
          <p:nvPr/>
        </p:nvSpPr>
        <p:spPr>
          <a:xfrm>
            <a:off x="5782488" y="2026913"/>
            <a:ext cx="12663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32"/>
          <p:cNvPicPr preferRelativeResize="0"/>
          <p:nvPr/>
        </p:nvPicPr>
        <p:blipFill>
          <a:blip r:embed="rId3">
            <a:alphaModFix amt="79000"/>
          </a:blip>
          <a:stretch>
            <a:fillRect/>
          </a:stretch>
        </p:blipFill>
        <p:spPr>
          <a:xfrm>
            <a:off x="2235310" y="1976558"/>
            <a:ext cx="1008005" cy="2039312"/>
          </a:xfrm>
          <a:prstGeom prst="rect">
            <a:avLst/>
          </a:prstGeom>
          <a:noFill/>
          <a:ln>
            <a:noFill/>
          </a:ln>
        </p:spPr>
      </p:pic>
      <p:pic>
        <p:nvPicPr>
          <p:cNvPr id="332" name="Google Shape;332;p32"/>
          <p:cNvPicPr preferRelativeResize="0"/>
          <p:nvPr/>
        </p:nvPicPr>
        <p:blipFill>
          <a:blip r:embed="rId5">
            <a:alphaModFix/>
          </a:blip>
          <a:stretch>
            <a:fillRect/>
          </a:stretch>
        </p:blipFill>
        <p:spPr>
          <a:xfrm>
            <a:off x="2286000" y="2225228"/>
            <a:ext cx="905256" cy="1530315"/>
          </a:xfrm>
          <a:prstGeom prst="rect">
            <a:avLst/>
          </a:prstGeom>
          <a:noFill/>
          <a:ln>
            <a:noFill/>
          </a:ln>
        </p:spPr>
      </p:pic>
      <p:pic>
        <p:nvPicPr>
          <p:cNvPr id="333" name="Google Shape;333;p32"/>
          <p:cNvPicPr preferRelativeResize="0"/>
          <p:nvPr/>
        </p:nvPicPr>
        <p:blipFill>
          <a:blip r:embed="rId6">
            <a:alphaModFix amt="71000"/>
          </a:blip>
          <a:stretch>
            <a:fillRect/>
          </a:stretch>
        </p:blipFill>
        <p:spPr>
          <a:xfrm flipH="1">
            <a:off x="2468880" y="2571754"/>
            <a:ext cx="560273" cy="560276"/>
          </a:xfrm>
          <a:prstGeom prst="rect">
            <a:avLst/>
          </a:prstGeom>
          <a:noFill/>
          <a:ln>
            <a:noFill/>
          </a:ln>
        </p:spPr>
      </p:pic>
      <p:sp>
        <p:nvSpPr>
          <p:cNvPr id="334" name="Google Shape;334;p32"/>
          <p:cNvSpPr txBox="1"/>
          <p:nvPr/>
        </p:nvSpPr>
        <p:spPr>
          <a:xfrm>
            <a:off x="2267712" y="3242857"/>
            <a:ext cx="9669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mfortaa"/>
                <a:ea typeface="Comfortaa"/>
                <a:cs typeface="Comfortaa"/>
                <a:sym typeface="Comfortaa"/>
              </a:rPr>
              <a:t>Detection</a:t>
            </a:r>
            <a:endParaRPr sz="1100">
              <a:latin typeface="Comfortaa"/>
              <a:ea typeface="Comfortaa"/>
              <a:cs typeface="Comfortaa"/>
              <a:sym typeface="Comfortaa"/>
            </a:endParaRPr>
          </a:p>
        </p:txBody>
      </p:sp>
      <p:sp>
        <p:nvSpPr>
          <p:cNvPr id="335" name="Google Shape;335;p32"/>
          <p:cNvSpPr txBox="1"/>
          <p:nvPr/>
        </p:nvSpPr>
        <p:spPr>
          <a:xfrm>
            <a:off x="5553900" y="3297532"/>
            <a:ext cx="1749600" cy="47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Comfortaa"/>
                <a:ea typeface="Comfortaa"/>
                <a:cs typeface="Comfortaa"/>
                <a:sym typeface="Comfortaa"/>
              </a:rPr>
              <a:t>Social Gamification </a:t>
            </a:r>
            <a:endParaRPr sz="1500">
              <a:latin typeface="Comfortaa"/>
              <a:ea typeface="Comfortaa"/>
              <a:cs typeface="Comfortaa"/>
              <a:sym typeface="Comfortaa"/>
            </a:endParaRPr>
          </a:p>
        </p:txBody>
      </p:sp>
      <p:sp>
        <p:nvSpPr>
          <p:cNvPr id="336" name="Google Shape;336;p32"/>
          <p:cNvSpPr txBox="1"/>
          <p:nvPr/>
        </p:nvSpPr>
        <p:spPr>
          <a:xfrm>
            <a:off x="1112700" y="330413"/>
            <a:ext cx="69186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Avenir"/>
                <a:ea typeface="Avenir"/>
                <a:cs typeface="Avenir"/>
                <a:sym typeface="Avenir"/>
              </a:rPr>
              <a:t>Part 2: Social Gamification</a:t>
            </a:r>
            <a:endParaRPr sz="4000">
              <a:solidFill>
                <a:srgbClr val="FFFFFF"/>
              </a:solidFill>
            </a:endParaRPr>
          </a:p>
        </p:txBody>
      </p:sp>
      <p:cxnSp>
        <p:nvCxnSpPr>
          <p:cNvPr id="337" name="Google Shape;337;p32"/>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sp>
        <p:nvSpPr>
          <p:cNvPr id="338" name="Google Shape;33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2" name="Shape 342"/>
        <p:cNvGrpSpPr/>
        <p:nvPr/>
      </p:nvGrpSpPr>
      <p:grpSpPr>
        <a:xfrm>
          <a:off x="0" y="0"/>
          <a:ext cx="0" cy="0"/>
          <a:chOff x="0" y="0"/>
          <a:chExt cx="0" cy="0"/>
        </a:xfrm>
      </p:grpSpPr>
      <p:sp>
        <p:nvSpPr>
          <p:cNvPr id="343" name="Google Shape;343;p33"/>
          <p:cNvSpPr/>
          <p:nvPr/>
        </p:nvSpPr>
        <p:spPr>
          <a:xfrm>
            <a:off x="1690275" y="93465"/>
            <a:ext cx="1983900" cy="17856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txBox="1"/>
          <p:nvPr/>
        </p:nvSpPr>
        <p:spPr>
          <a:xfrm>
            <a:off x="1443225" y="403965"/>
            <a:ext cx="24780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Detection </a:t>
            </a:r>
            <a:br>
              <a:rPr lang="en" sz="2500">
                <a:solidFill>
                  <a:srgbClr val="FFFFFF"/>
                </a:solidFill>
                <a:latin typeface="Helvetica Neue"/>
                <a:ea typeface="Helvetica Neue"/>
                <a:cs typeface="Helvetica Neue"/>
                <a:sym typeface="Helvetica Neue"/>
              </a:rPr>
            </a:br>
            <a:r>
              <a:rPr lang="en" sz="2500">
                <a:solidFill>
                  <a:srgbClr val="FFFFFF"/>
                </a:solidFill>
                <a:latin typeface="Helvetica Neue"/>
                <a:ea typeface="Helvetica Neue"/>
                <a:cs typeface="Helvetica Neue"/>
                <a:sym typeface="Helvetica Neue"/>
              </a:rPr>
              <a:t>and </a:t>
            </a:r>
            <a:br>
              <a:rPr lang="en" sz="2500">
                <a:solidFill>
                  <a:srgbClr val="FFFFFF"/>
                </a:solidFill>
                <a:latin typeface="Helvetica Neue"/>
                <a:ea typeface="Helvetica Neue"/>
                <a:cs typeface="Helvetica Neue"/>
                <a:sym typeface="Helvetica Neue"/>
              </a:rPr>
            </a:br>
            <a:r>
              <a:rPr lang="en" sz="2500">
                <a:solidFill>
                  <a:srgbClr val="FFFFFF"/>
                </a:solidFill>
                <a:latin typeface="Helvetica Neue"/>
                <a:ea typeface="Helvetica Neue"/>
                <a:cs typeface="Helvetica Neue"/>
                <a:sym typeface="Helvetica Neue"/>
              </a:rPr>
              <a:t>Feedback</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4000">
              <a:solidFill>
                <a:srgbClr val="FFFFFF"/>
              </a:solidFill>
              <a:latin typeface="Helvetica Neue"/>
              <a:ea typeface="Helvetica Neue"/>
              <a:cs typeface="Helvetica Neue"/>
              <a:sym typeface="Helvetica Neue"/>
            </a:endParaRPr>
          </a:p>
        </p:txBody>
      </p:sp>
      <p:cxnSp>
        <p:nvCxnSpPr>
          <p:cNvPr id="345" name="Google Shape;345;p33"/>
          <p:cNvCxnSpPr>
            <a:stCxn id="343" idx="4"/>
            <a:endCxn id="346" idx="0"/>
          </p:cNvCxnSpPr>
          <p:nvPr/>
        </p:nvCxnSpPr>
        <p:spPr>
          <a:xfrm>
            <a:off x="2682225" y="1879065"/>
            <a:ext cx="0" cy="1385400"/>
          </a:xfrm>
          <a:prstGeom prst="straightConnector1">
            <a:avLst/>
          </a:prstGeom>
          <a:noFill/>
          <a:ln cap="flat" cmpd="sng" w="76200">
            <a:solidFill>
              <a:srgbClr val="FFFFFF"/>
            </a:solidFill>
            <a:prstDash val="dash"/>
            <a:round/>
            <a:headEnd len="med" w="med" type="none"/>
            <a:tailEnd len="med" w="med" type="triangle"/>
          </a:ln>
        </p:spPr>
      </p:cxnSp>
      <p:sp>
        <p:nvSpPr>
          <p:cNvPr id="346" name="Google Shape;346;p33"/>
          <p:cNvSpPr/>
          <p:nvPr/>
        </p:nvSpPr>
        <p:spPr>
          <a:xfrm>
            <a:off x="1690275" y="3264525"/>
            <a:ext cx="1983900" cy="17856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nvSpPr>
        <p:spPr>
          <a:xfrm>
            <a:off x="1443225" y="3575025"/>
            <a:ext cx="24780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Long-term</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Behavior</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Change</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4000">
              <a:solidFill>
                <a:srgbClr val="FFFFFF"/>
              </a:solidFill>
              <a:latin typeface="Helvetica Neue"/>
              <a:ea typeface="Helvetica Neue"/>
              <a:cs typeface="Helvetica Neue"/>
              <a:sym typeface="Helvetica Neue"/>
            </a:endParaRPr>
          </a:p>
        </p:txBody>
      </p:sp>
      <p:sp>
        <p:nvSpPr>
          <p:cNvPr id="348" name="Google Shape;348;p33"/>
          <p:cNvSpPr txBox="1"/>
          <p:nvPr>
            <p:ph idx="4294967295" type="title"/>
          </p:nvPr>
        </p:nvSpPr>
        <p:spPr>
          <a:xfrm>
            <a:off x="2992005" y="2037150"/>
            <a:ext cx="1084800" cy="9759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Helvetica Neue"/>
                <a:ea typeface="Helvetica Neue"/>
                <a:cs typeface="Helvetica Neue"/>
                <a:sym typeface="Helvetica Neue"/>
              </a:rPr>
              <a:t>?</a:t>
            </a:r>
            <a:endParaRPr sz="6000">
              <a:solidFill>
                <a:srgbClr val="FFFFFF"/>
              </a:solidFill>
              <a:latin typeface="Helvetica Neue"/>
              <a:ea typeface="Helvetica Neue"/>
              <a:cs typeface="Helvetica Neue"/>
              <a:sym typeface="Helvetica Neue"/>
            </a:endParaRPr>
          </a:p>
        </p:txBody>
      </p:sp>
      <p:sp>
        <p:nvSpPr>
          <p:cNvPr id="349" name="Google Shape;349;p33"/>
          <p:cNvSpPr txBox="1"/>
          <p:nvPr/>
        </p:nvSpPr>
        <p:spPr>
          <a:xfrm>
            <a:off x="4970875" y="2073240"/>
            <a:ext cx="2704500" cy="9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Interviews with 6 Bikers</a:t>
            </a:r>
            <a:endParaRPr sz="3000">
              <a:solidFill>
                <a:srgbClr val="FFFFFF"/>
              </a:solidFill>
              <a:latin typeface="Helvetica Neue"/>
              <a:ea typeface="Helvetica Neue"/>
              <a:cs typeface="Helvetica Neue"/>
              <a:sym typeface="Helvetica Neue"/>
            </a:endParaRPr>
          </a:p>
        </p:txBody>
      </p:sp>
      <p:sp>
        <p:nvSpPr>
          <p:cNvPr id="350" name="Google Shape;350;p33"/>
          <p:cNvSpPr/>
          <p:nvPr/>
        </p:nvSpPr>
        <p:spPr>
          <a:xfrm>
            <a:off x="4378338" y="658125"/>
            <a:ext cx="291000" cy="3827100"/>
          </a:xfrm>
          <a:prstGeom prst="rightBrace">
            <a:avLst>
              <a:gd fmla="val 147654" name="adj1"/>
              <a:gd fmla="val 50000" name="adj2"/>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3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3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5" name="Shape 355"/>
        <p:cNvGrpSpPr/>
        <p:nvPr/>
      </p:nvGrpSpPr>
      <p:grpSpPr>
        <a:xfrm>
          <a:off x="0" y="0"/>
          <a:ext cx="0" cy="0"/>
          <a:chOff x="0" y="0"/>
          <a:chExt cx="0" cy="0"/>
        </a:xfrm>
      </p:grpSpPr>
      <p:sp>
        <p:nvSpPr>
          <p:cNvPr id="356" name="Google Shape;356;p34"/>
          <p:cNvSpPr txBox="1"/>
          <p:nvPr>
            <p:ph idx="4294967295" type="title"/>
          </p:nvPr>
        </p:nvSpPr>
        <p:spPr>
          <a:xfrm>
            <a:off x="715775" y="907875"/>
            <a:ext cx="5019900" cy="203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Helvetica Neue"/>
                <a:ea typeface="Helvetica Neue"/>
                <a:cs typeface="Helvetica Neue"/>
                <a:sym typeface="Helvetica Neue"/>
              </a:rPr>
              <a:t>Know they’re unsafe and know what is unsafe, but not willing to change, </a:t>
            </a:r>
            <a:br>
              <a:rPr lang="en" sz="30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because </a:t>
            </a:r>
            <a:r>
              <a:rPr b="1" i="1" lang="en" sz="3000">
                <a:solidFill>
                  <a:srgbClr val="FFFFFF"/>
                </a:solidFill>
                <a:latin typeface="Helvetica Neue"/>
                <a:ea typeface="Helvetica Neue"/>
                <a:cs typeface="Helvetica Neue"/>
                <a:sym typeface="Helvetica Neue"/>
              </a:rPr>
              <a:t>it’s convenient</a:t>
            </a:r>
            <a:endParaRPr b="1" i="1" sz="3000">
              <a:solidFill>
                <a:srgbClr val="FFFFFF"/>
              </a:solidFill>
              <a:latin typeface="Helvetica Neue"/>
              <a:ea typeface="Helvetica Neue"/>
              <a:cs typeface="Helvetica Neue"/>
              <a:sym typeface="Helvetica Neue"/>
            </a:endParaRPr>
          </a:p>
        </p:txBody>
      </p:sp>
      <p:sp>
        <p:nvSpPr>
          <p:cNvPr id="357" name="Google Shape;357;p34"/>
          <p:cNvSpPr txBox="1"/>
          <p:nvPr>
            <p:ph idx="4294967295" type="body"/>
          </p:nvPr>
        </p:nvSpPr>
        <p:spPr>
          <a:xfrm>
            <a:off x="5735675" y="1374165"/>
            <a:ext cx="2434800" cy="1475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i="1" lang="en" sz="2000">
                <a:solidFill>
                  <a:srgbClr val="C9DAF8"/>
                </a:solidFill>
                <a:latin typeface="Helvetica Neue"/>
                <a:ea typeface="Helvetica Neue"/>
                <a:cs typeface="Helvetica Neue"/>
                <a:sym typeface="Helvetica Neue"/>
              </a:rPr>
              <a:t>“Because it's convenient to do all these dangerous things”</a:t>
            </a:r>
            <a:endParaRPr sz="2000">
              <a:solidFill>
                <a:srgbClr val="C9DAF8"/>
              </a:solidFill>
              <a:latin typeface="Helvetica Neue"/>
              <a:ea typeface="Helvetica Neue"/>
              <a:cs typeface="Helvetica Neue"/>
              <a:sym typeface="Helvetica Neue"/>
            </a:endParaRPr>
          </a:p>
        </p:txBody>
      </p:sp>
      <p:sp>
        <p:nvSpPr>
          <p:cNvPr id="358" name="Google Shape;358;p34"/>
          <p:cNvSpPr txBox="1"/>
          <p:nvPr>
            <p:ph idx="4294967295" type="title"/>
          </p:nvPr>
        </p:nvSpPr>
        <p:spPr>
          <a:xfrm>
            <a:off x="770138" y="3430755"/>
            <a:ext cx="7414200" cy="804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500">
                <a:solidFill>
                  <a:srgbClr val="FFFFFF"/>
                </a:solidFill>
                <a:latin typeface="Helvetica Neue"/>
                <a:ea typeface="Helvetica Neue"/>
                <a:cs typeface="Helvetica Neue"/>
                <a:sym typeface="Helvetica Neue"/>
              </a:rPr>
              <a:t>Incentives &gt; Convenience</a:t>
            </a:r>
            <a:endParaRPr sz="4500">
              <a:solidFill>
                <a:srgbClr val="FFFFFF"/>
              </a:solidFill>
              <a:latin typeface="Helvetica Neue"/>
              <a:ea typeface="Helvetica Neue"/>
              <a:cs typeface="Helvetica Neue"/>
              <a:sym typeface="Helvetica Neue"/>
            </a:endParaRPr>
          </a:p>
        </p:txBody>
      </p:sp>
      <p:sp>
        <p:nvSpPr>
          <p:cNvPr id="359" name="Google Shape;359;p34"/>
          <p:cNvSpPr/>
          <p:nvPr/>
        </p:nvSpPr>
        <p:spPr>
          <a:xfrm rot="5400000">
            <a:off x="4441050" y="-882840"/>
            <a:ext cx="261900" cy="8095200"/>
          </a:xfrm>
          <a:prstGeom prst="rightBrace">
            <a:avLst>
              <a:gd fmla="val 147654" name="adj1"/>
              <a:gd fmla="val 50000" name="adj2"/>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3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3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4" name="Shape 364"/>
        <p:cNvGrpSpPr/>
        <p:nvPr/>
      </p:nvGrpSpPr>
      <p:grpSpPr>
        <a:xfrm>
          <a:off x="0" y="0"/>
          <a:ext cx="0" cy="0"/>
          <a:chOff x="0" y="0"/>
          <a:chExt cx="0" cy="0"/>
        </a:xfrm>
      </p:grpSpPr>
      <p:sp>
        <p:nvSpPr>
          <p:cNvPr id="365" name="Google Shape;365;p35"/>
          <p:cNvSpPr txBox="1"/>
          <p:nvPr>
            <p:ph idx="4294967295" type="title"/>
          </p:nvPr>
        </p:nvSpPr>
        <p:spPr>
          <a:xfrm>
            <a:off x="3170350" y="1598018"/>
            <a:ext cx="42450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Helvetica Neue"/>
                <a:ea typeface="Helvetica Neue"/>
                <a:cs typeface="Helvetica Neue"/>
                <a:sym typeface="Helvetica Neue"/>
              </a:rPr>
              <a:t>Gamification</a:t>
            </a:r>
            <a:endParaRPr sz="5000">
              <a:solidFill>
                <a:srgbClr val="FFFFFF"/>
              </a:solidFill>
              <a:latin typeface="Helvetica Neue"/>
              <a:ea typeface="Helvetica Neue"/>
              <a:cs typeface="Helvetica Neue"/>
              <a:sym typeface="Helvetica Neue"/>
            </a:endParaRPr>
          </a:p>
        </p:txBody>
      </p:sp>
      <p:sp>
        <p:nvSpPr>
          <p:cNvPr id="366" name="Google Shape;366;p35"/>
          <p:cNvSpPr txBox="1"/>
          <p:nvPr>
            <p:ph idx="4294967295" type="body"/>
          </p:nvPr>
        </p:nvSpPr>
        <p:spPr>
          <a:xfrm>
            <a:off x="3738800" y="2383403"/>
            <a:ext cx="5005800" cy="116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2000">
                <a:solidFill>
                  <a:srgbClr val="FFFFFF"/>
                </a:solidFill>
                <a:latin typeface="Helvetica Neue"/>
                <a:ea typeface="Helvetica Neue"/>
                <a:cs typeface="Helvetica Neue"/>
                <a:sym typeface="Helvetica Neue"/>
              </a:rPr>
              <a:t>the process of adding games or </a:t>
            </a:r>
            <a:r>
              <a:rPr i="1" lang="en" sz="2000">
                <a:solidFill>
                  <a:srgbClr val="A4C2F4"/>
                </a:solidFill>
                <a:latin typeface="Helvetica Neue"/>
                <a:ea typeface="Helvetica Neue"/>
                <a:cs typeface="Helvetica Neue"/>
                <a:sym typeface="Helvetica Neue"/>
              </a:rPr>
              <a:t>game-like elements</a:t>
            </a:r>
            <a:r>
              <a:rPr i="1" lang="en" sz="2000">
                <a:solidFill>
                  <a:srgbClr val="FFFFFF"/>
                </a:solidFill>
                <a:latin typeface="Helvetica Neue"/>
                <a:ea typeface="Helvetica Neue"/>
                <a:cs typeface="Helvetica Neue"/>
                <a:sym typeface="Helvetica Neue"/>
              </a:rPr>
              <a:t> to something (such as a task) so as to </a:t>
            </a:r>
            <a:r>
              <a:rPr i="1" lang="en" sz="2000">
                <a:solidFill>
                  <a:srgbClr val="A4C2F4"/>
                </a:solidFill>
                <a:latin typeface="Helvetica Neue"/>
                <a:ea typeface="Helvetica Neue"/>
                <a:cs typeface="Helvetica Neue"/>
                <a:sym typeface="Helvetica Neue"/>
              </a:rPr>
              <a:t>encourage participation</a:t>
            </a:r>
            <a:endParaRPr i="1" sz="2000">
              <a:solidFill>
                <a:srgbClr val="A4C2F4"/>
              </a:solidFill>
              <a:latin typeface="Helvetica Neue"/>
              <a:ea typeface="Helvetica Neue"/>
              <a:cs typeface="Helvetica Neue"/>
              <a:sym typeface="Helvetica Neue"/>
            </a:endParaRPr>
          </a:p>
        </p:txBody>
      </p:sp>
      <p:pic>
        <p:nvPicPr>
          <p:cNvPr id="367" name="Google Shape;367;p35"/>
          <p:cNvPicPr preferRelativeResize="0"/>
          <p:nvPr/>
        </p:nvPicPr>
        <p:blipFill>
          <a:blip r:embed="rId3">
            <a:alphaModFix/>
          </a:blip>
          <a:stretch>
            <a:fillRect/>
          </a:stretch>
        </p:blipFill>
        <p:spPr>
          <a:xfrm>
            <a:off x="566700" y="1456268"/>
            <a:ext cx="2230965" cy="2230965"/>
          </a:xfrm>
          <a:prstGeom prst="rect">
            <a:avLst/>
          </a:prstGeom>
          <a:noFill/>
          <a:ln>
            <a:noFill/>
          </a:ln>
        </p:spPr>
      </p:pic>
      <p:sp>
        <p:nvSpPr>
          <p:cNvPr id="368" name="Google Shape;36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2" name="Shape 372"/>
        <p:cNvGrpSpPr/>
        <p:nvPr/>
      </p:nvGrpSpPr>
      <p:grpSpPr>
        <a:xfrm>
          <a:off x="0" y="0"/>
          <a:ext cx="0" cy="0"/>
          <a:chOff x="0" y="0"/>
          <a:chExt cx="0" cy="0"/>
        </a:xfrm>
      </p:grpSpPr>
      <p:grpSp>
        <p:nvGrpSpPr>
          <p:cNvPr id="373" name="Google Shape;373;p36"/>
          <p:cNvGrpSpPr/>
          <p:nvPr/>
        </p:nvGrpSpPr>
        <p:grpSpPr>
          <a:xfrm>
            <a:off x="5451721" y="431636"/>
            <a:ext cx="3339145" cy="779587"/>
            <a:chOff x="3096750" y="526725"/>
            <a:chExt cx="3688848" cy="956900"/>
          </a:xfrm>
        </p:grpSpPr>
        <p:pic>
          <p:nvPicPr>
            <p:cNvPr id="374" name="Google Shape;374;p36"/>
            <p:cNvPicPr preferRelativeResize="0"/>
            <p:nvPr/>
          </p:nvPicPr>
          <p:blipFill rotWithShape="1">
            <a:blip r:embed="rId3">
              <a:alphaModFix/>
            </a:blip>
            <a:srcRect b="8416" l="0" r="0" t="0"/>
            <a:stretch/>
          </p:blipFill>
          <p:spPr>
            <a:xfrm>
              <a:off x="3096750" y="526725"/>
              <a:ext cx="967450" cy="956900"/>
            </a:xfrm>
            <a:prstGeom prst="rect">
              <a:avLst/>
            </a:prstGeom>
            <a:noFill/>
            <a:ln>
              <a:noFill/>
            </a:ln>
          </p:spPr>
        </p:pic>
        <p:pic>
          <p:nvPicPr>
            <p:cNvPr id="375" name="Google Shape;375;p36"/>
            <p:cNvPicPr preferRelativeResize="0"/>
            <p:nvPr/>
          </p:nvPicPr>
          <p:blipFill>
            <a:blip r:embed="rId4">
              <a:alphaModFix/>
            </a:blip>
            <a:stretch>
              <a:fillRect/>
            </a:stretch>
          </p:blipFill>
          <p:spPr>
            <a:xfrm>
              <a:off x="4064188" y="791005"/>
              <a:ext cx="2721410" cy="692613"/>
            </a:xfrm>
            <a:prstGeom prst="rect">
              <a:avLst/>
            </a:prstGeom>
            <a:noFill/>
            <a:ln>
              <a:noFill/>
            </a:ln>
          </p:spPr>
        </p:pic>
      </p:grpSp>
      <p:pic>
        <p:nvPicPr>
          <p:cNvPr id="376" name="Google Shape;376;p36"/>
          <p:cNvPicPr preferRelativeResize="0"/>
          <p:nvPr/>
        </p:nvPicPr>
        <p:blipFill rotWithShape="1">
          <a:blip r:embed="rId5">
            <a:alphaModFix/>
          </a:blip>
          <a:srcRect b="0" l="0" r="54061" t="0"/>
          <a:stretch/>
        </p:blipFill>
        <p:spPr>
          <a:xfrm>
            <a:off x="2705650" y="680760"/>
            <a:ext cx="2354199" cy="3781975"/>
          </a:xfrm>
          <a:prstGeom prst="rect">
            <a:avLst/>
          </a:prstGeom>
          <a:noFill/>
          <a:ln>
            <a:noFill/>
          </a:ln>
        </p:spPr>
      </p:pic>
      <p:pic>
        <p:nvPicPr>
          <p:cNvPr id="377" name="Google Shape;377;p36"/>
          <p:cNvPicPr preferRelativeResize="0"/>
          <p:nvPr/>
        </p:nvPicPr>
        <p:blipFill>
          <a:blip r:embed="rId6">
            <a:alphaModFix/>
          </a:blip>
          <a:stretch>
            <a:fillRect/>
          </a:stretch>
        </p:blipFill>
        <p:spPr>
          <a:xfrm>
            <a:off x="240475" y="690260"/>
            <a:ext cx="2118780" cy="3762969"/>
          </a:xfrm>
          <a:prstGeom prst="rect">
            <a:avLst/>
          </a:prstGeom>
          <a:noFill/>
          <a:ln>
            <a:noFill/>
          </a:ln>
        </p:spPr>
      </p:pic>
      <p:sp>
        <p:nvSpPr>
          <p:cNvPr id="378" name="Google Shape;378;p36"/>
          <p:cNvSpPr txBox="1"/>
          <p:nvPr>
            <p:ph idx="4294967295" type="body"/>
          </p:nvPr>
        </p:nvSpPr>
        <p:spPr>
          <a:xfrm>
            <a:off x="5375900" y="1403708"/>
            <a:ext cx="3490800" cy="32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Helvetica Neue"/>
                <a:ea typeface="Helvetica Neue"/>
                <a:cs typeface="Helvetica Neue"/>
                <a:sym typeface="Helvetica Neue"/>
              </a:rPr>
              <a:t>Gamification is </a:t>
            </a:r>
            <a:r>
              <a:rPr b="1" lang="en" sz="2500">
                <a:solidFill>
                  <a:srgbClr val="FFFFFF"/>
                </a:solidFill>
                <a:latin typeface="Helvetica Neue"/>
                <a:ea typeface="Helvetica Neue"/>
                <a:cs typeface="Helvetica Neue"/>
                <a:sym typeface="Helvetica Neue"/>
              </a:rPr>
              <a:t>key</a:t>
            </a:r>
            <a:r>
              <a:rPr b="1" lang="en" sz="2000">
                <a:solidFill>
                  <a:srgbClr val="FFFFFF"/>
                </a:solidFill>
                <a:latin typeface="Helvetica Neue"/>
                <a:ea typeface="Helvetica Neue"/>
                <a:cs typeface="Helvetica Neue"/>
                <a:sym typeface="Helvetica Neue"/>
              </a:rPr>
              <a:t> </a:t>
            </a:r>
            <a:r>
              <a:rPr lang="en" sz="2000">
                <a:solidFill>
                  <a:srgbClr val="FFFFFF"/>
                </a:solidFill>
                <a:latin typeface="Helvetica Neue"/>
                <a:ea typeface="Helvetica Neue"/>
                <a:cs typeface="Helvetica Neue"/>
                <a:sym typeface="Helvetica Neue"/>
              </a:rPr>
              <a:t>to their success</a:t>
            </a:r>
            <a:endParaRPr sz="2000">
              <a:solidFill>
                <a:srgbClr val="FFFFFF"/>
              </a:solidFill>
              <a:latin typeface="Helvetica Neue"/>
              <a:ea typeface="Helvetica Neue"/>
              <a:cs typeface="Helvetica Neue"/>
              <a:sym typeface="Helvetica Neue"/>
            </a:endParaRPr>
          </a:p>
          <a:p>
            <a:pPr indent="0" lvl="0" marL="0" rtl="0" algn="l">
              <a:spcBef>
                <a:spcPts val="1600"/>
              </a:spcBef>
              <a:spcAft>
                <a:spcPts val="1600"/>
              </a:spcAft>
              <a:buNone/>
            </a:pPr>
            <a:r>
              <a:rPr i="1" lang="en">
                <a:solidFill>
                  <a:srgbClr val="FFFFFF"/>
                </a:solidFill>
                <a:latin typeface="Helvetica Neue"/>
                <a:ea typeface="Helvetica Neue"/>
                <a:cs typeface="Helvetica Neue"/>
                <a:sym typeface="Helvetica Neue"/>
              </a:rPr>
              <a:t>“We needed to try to encourage people to form a </a:t>
            </a:r>
            <a:r>
              <a:rPr b="1" i="1" lang="en" sz="2200">
                <a:solidFill>
                  <a:srgbClr val="FFFFFF"/>
                </a:solidFill>
                <a:latin typeface="Helvetica Neue"/>
                <a:ea typeface="Helvetica Neue"/>
                <a:cs typeface="Helvetica Neue"/>
                <a:sym typeface="Helvetica Neue"/>
              </a:rPr>
              <a:t>daily learning habit</a:t>
            </a:r>
            <a:r>
              <a:rPr i="1" lang="en">
                <a:solidFill>
                  <a:srgbClr val="FFFFFF"/>
                </a:solidFill>
                <a:latin typeface="Helvetica Neue"/>
                <a:ea typeface="Helvetica Neue"/>
                <a:cs typeface="Helvetica Neue"/>
                <a:sym typeface="Helvetica Neue"/>
              </a:rPr>
              <a:t>. We found that the </a:t>
            </a:r>
            <a:r>
              <a:rPr b="1" i="1" lang="en" sz="2200">
                <a:solidFill>
                  <a:srgbClr val="FFFFFF"/>
                </a:solidFill>
                <a:latin typeface="Helvetica Neue"/>
                <a:ea typeface="Helvetica Neue"/>
                <a:cs typeface="Helvetica Neue"/>
                <a:sym typeface="Helvetica Neue"/>
              </a:rPr>
              <a:t>most effective</a:t>
            </a:r>
            <a:r>
              <a:rPr i="1" lang="en">
                <a:solidFill>
                  <a:srgbClr val="FFFFFF"/>
                </a:solidFill>
                <a:latin typeface="Helvetica Neue"/>
                <a:ea typeface="Helvetica Neue"/>
                <a:cs typeface="Helvetica Neue"/>
                <a:sym typeface="Helvetica Neue"/>
              </a:rPr>
              <a:t> techniques for this come from the </a:t>
            </a:r>
            <a:r>
              <a:rPr b="1" i="1" lang="en" sz="2200">
                <a:solidFill>
                  <a:srgbClr val="FFFFFF"/>
                </a:solidFill>
                <a:latin typeface="Helvetica Neue"/>
                <a:ea typeface="Helvetica Neue"/>
                <a:cs typeface="Helvetica Neue"/>
                <a:sym typeface="Helvetica Neue"/>
              </a:rPr>
              <a:t>gaming world</a:t>
            </a:r>
            <a:r>
              <a:rPr i="1" lang="en">
                <a:solidFill>
                  <a:srgbClr val="FFFFFF"/>
                </a:solidFill>
                <a:latin typeface="Helvetica Neue"/>
                <a:ea typeface="Helvetica Neue"/>
                <a:cs typeface="Helvetica Neue"/>
                <a:sym typeface="Helvetica Neue"/>
              </a:rPr>
              <a:t>.”</a:t>
            </a:r>
            <a:endParaRPr i="1">
              <a:solidFill>
                <a:srgbClr val="FFFFFF"/>
              </a:solidFill>
              <a:latin typeface="Helvetica Neue"/>
              <a:ea typeface="Helvetica Neue"/>
              <a:cs typeface="Helvetica Neue"/>
              <a:sym typeface="Helvetica Neue"/>
            </a:endParaRPr>
          </a:p>
        </p:txBody>
      </p:sp>
      <p:sp>
        <p:nvSpPr>
          <p:cNvPr id="379" name="Google Shape;37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3" name="Shape 383"/>
        <p:cNvGrpSpPr/>
        <p:nvPr/>
      </p:nvGrpSpPr>
      <p:grpSpPr>
        <a:xfrm>
          <a:off x="0" y="0"/>
          <a:ext cx="0" cy="0"/>
          <a:chOff x="0" y="0"/>
          <a:chExt cx="0" cy="0"/>
        </a:xfrm>
      </p:grpSpPr>
      <p:sp>
        <p:nvSpPr>
          <p:cNvPr id="384" name="Google Shape;384;p37"/>
          <p:cNvSpPr/>
          <p:nvPr/>
        </p:nvSpPr>
        <p:spPr>
          <a:xfrm>
            <a:off x="1690275" y="93465"/>
            <a:ext cx="1983900" cy="17856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txBox="1"/>
          <p:nvPr/>
        </p:nvSpPr>
        <p:spPr>
          <a:xfrm>
            <a:off x="1443225" y="403965"/>
            <a:ext cx="24780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Detection </a:t>
            </a:r>
            <a:br>
              <a:rPr lang="en" sz="2500">
                <a:solidFill>
                  <a:srgbClr val="FFFFFF"/>
                </a:solidFill>
                <a:latin typeface="Helvetica Neue"/>
                <a:ea typeface="Helvetica Neue"/>
                <a:cs typeface="Helvetica Neue"/>
                <a:sym typeface="Helvetica Neue"/>
              </a:rPr>
            </a:br>
            <a:r>
              <a:rPr lang="en" sz="2500">
                <a:solidFill>
                  <a:srgbClr val="FFFFFF"/>
                </a:solidFill>
                <a:latin typeface="Helvetica Neue"/>
                <a:ea typeface="Helvetica Neue"/>
                <a:cs typeface="Helvetica Neue"/>
                <a:sym typeface="Helvetica Neue"/>
              </a:rPr>
              <a:t>and </a:t>
            </a:r>
            <a:br>
              <a:rPr lang="en" sz="2500">
                <a:solidFill>
                  <a:srgbClr val="FFFFFF"/>
                </a:solidFill>
                <a:latin typeface="Helvetica Neue"/>
                <a:ea typeface="Helvetica Neue"/>
                <a:cs typeface="Helvetica Neue"/>
                <a:sym typeface="Helvetica Neue"/>
              </a:rPr>
            </a:br>
            <a:r>
              <a:rPr lang="en" sz="2500">
                <a:solidFill>
                  <a:srgbClr val="FFFFFF"/>
                </a:solidFill>
                <a:latin typeface="Helvetica Neue"/>
                <a:ea typeface="Helvetica Neue"/>
                <a:cs typeface="Helvetica Neue"/>
                <a:sym typeface="Helvetica Neue"/>
              </a:rPr>
              <a:t>Feedback</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4000">
              <a:solidFill>
                <a:srgbClr val="FFFFFF"/>
              </a:solidFill>
              <a:latin typeface="Helvetica Neue"/>
              <a:ea typeface="Helvetica Neue"/>
              <a:cs typeface="Helvetica Neue"/>
              <a:sym typeface="Helvetica Neue"/>
            </a:endParaRPr>
          </a:p>
        </p:txBody>
      </p:sp>
      <p:cxnSp>
        <p:nvCxnSpPr>
          <p:cNvPr id="386" name="Google Shape;386;p37"/>
          <p:cNvCxnSpPr>
            <a:stCxn id="384" idx="4"/>
            <a:endCxn id="387" idx="0"/>
          </p:cNvCxnSpPr>
          <p:nvPr/>
        </p:nvCxnSpPr>
        <p:spPr>
          <a:xfrm>
            <a:off x="2682225" y="1879065"/>
            <a:ext cx="0" cy="1385400"/>
          </a:xfrm>
          <a:prstGeom prst="straightConnector1">
            <a:avLst/>
          </a:prstGeom>
          <a:noFill/>
          <a:ln cap="flat" cmpd="sng" w="76200">
            <a:solidFill>
              <a:srgbClr val="FFFFFF"/>
            </a:solidFill>
            <a:prstDash val="dash"/>
            <a:round/>
            <a:headEnd len="med" w="med" type="none"/>
            <a:tailEnd len="med" w="med" type="triangle"/>
          </a:ln>
        </p:spPr>
      </p:cxnSp>
      <p:sp>
        <p:nvSpPr>
          <p:cNvPr id="387" name="Google Shape;387;p37"/>
          <p:cNvSpPr/>
          <p:nvPr/>
        </p:nvSpPr>
        <p:spPr>
          <a:xfrm>
            <a:off x="1690275" y="3264525"/>
            <a:ext cx="1983900" cy="17856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txBox="1"/>
          <p:nvPr/>
        </p:nvSpPr>
        <p:spPr>
          <a:xfrm>
            <a:off x="1443225" y="3575025"/>
            <a:ext cx="24780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Long-term</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Behavior</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Change</a:t>
            </a:r>
            <a:endParaRPr sz="25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4000">
              <a:solidFill>
                <a:srgbClr val="FFFFFF"/>
              </a:solidFill>
              <a:latin typeface="Helvetica Neue"/>
              <a:ea typeface="Helvetica Neue"/>
              <a:cs typeface="Helvetica Neue"/>
              <a:sym typeface="Helvetica Neue"/>
            </a:endParaRPr>
          </a:p>
        </p:txBody>
      </p:sp>
      <p:sp>
        <p:nvSpPr>
          <p:cNvPr id="389" name="Google Shape;389;p37"/>
          <p:cNvSpPr txBox="1"/>
          <p:nvPr>
            <p:ph idx="4294967295" type="title"/>
          </p:nvPr>
        </p:nvSpPr>
        <p:spPr>
          <a:xfrm>
            <a:off x="2991984" y="2037150"/>
            <a:ext cx="5042700" cy="975900"/>
          </a:xfrm>
          <a:prstGeom prst="rect">
            <a:avLst/>
          </a:prstGeom>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Helvetica Neue"/>
                <a:ea typeface="Helvetica Neue"/>
                <a:cs typeface="Helvetica Neue"/>
                <a:sym typeface="Helvetica Neue"/>
              </a:rPr>
              <a:t>Gamification</a:t>
            </a:r>
            <a:endParaRPr sz="6000">
              <a:solidFill>
                <a:srgbClr val="FFFFFF"/>
              </a:solidFill>
              <a:latin typeface="Helvetica Neue"/>
              <a:ea typeface="Helvetica Neue"/>
              <a:cs typeface="Helvetica Neue"/>
              <a:sym typeface="Helvetica Neue"/>
            </a:endParaRPr>
          </a:p>
        </p:txBody>
      </p:sp>
      <p:sp>
        <p:nvSpPr>
          <p:cNvPr id="390" name="Google Shape;39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94" name="Shape 394"/>
        <p:cNvGrpSpPr/>
        <p:nvPr/>
      </p:nvGrpSpPr>
      <p:grpSpPr>
        <a:xfrm>
          <a:off x="0" y="0"/>
          <a:ext cx="0" cy="0"/>
          <a:chOff x="0" y="0"/>
          <a:chExt cx="0" cy="0"/>
        </a:xfrm>
      </p:grpSpPr>
      <p:sp>
        <p:nvSpPr>
          <p:cNvPr id="395" name="Google Shape;395;p38"/>
          <p:cNvSpPr/>
          <p:nvPr/>
        </p:nvSpPr>
        <p:spPr>
          <a:xfrm>
            <a:off x="1866450" y="136755"/>
            <a:ext cx="5411100" cy="48699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38"/>
          <p:cNvPicPr preferRelativeResize="0"/>
          <p:nvPr/>
        </p:nvPicPr>
        <p:blipFill>
          <a:blip r:embed="rId3">
            <a:alphaModFix/>
          </a:blip>
          <a:stretch>
            <a:fillRect/>
          </a:stretch>
        </p:blipFill>
        <p:spPr>
          <a:xfrm>
            <a:off x="4904203" y="3731923"/>
            <a:ext cx="705245" cy="705224"/>
          </a:xfrm>
          <a:prstGeom prst="rect">
            <a:avLst/>
          </a:prstGeom>
          <a:noFill/>
          <a:ln>
            <a:noFill/>
          </a:ln>
        </p:spPr>
      </p:pic>
      <p:pic>
        <p:nvPicPr>
          <p:cNvPr id="397" name="Google Shape;397;p38"/>
          <p:cNvPicPr preferRelativeResize="0"/>
          <p:nvPr/>
        </p:nvPicPr>
        <p:blipFill>
          <a:blip r:embed="rId4">
            <a:alphaModFix/>
          </a:blip>
          <a:stretch>
            <a:fillRect/>
          </a:stretch>
        </p:blipFill>
        <p:spPr>
          <a:xfrm>
            <a:off x="2375695" y="1343096"/>
            <a:ext cx="705245" cy="705248"/>
          </a:xfrm>
          <a:prstGeom prst="rect">
            <a:avLst/>
          </a:prstGeom>
          <a:noFill/>
          <a:ln>
            <a:noFill/>
          </a:ln>
        </p:spPr>
      </p:pic>
      <p:grpSp>
        <p:nvGrpSpPr>
          <p:cNvPr id="398" name="Google Shape;398;p38"/>
          <p:cNvGrpSpPr/>
          <p:nvPr/>
        </p:nvGrpSpPr>
        <p:grpSpPr>
          <a:xfrm>
            <a:off x="5984691" y="2681983"/>
            <a:ext cx="783586" cy="705175"/>
            <a:chOff x="6670450" y="2410575"/>
            <a:chExt cx="1293900" cy="1293900"/>
          </a:xfrm>
        </p:grpSpPr>
        <p:sp>
          <p:nvSpPr>
            <p:cNvPr id="399" name="Google Shape;399;p38"/>
            <p:cNvSpPr/>
            <p:nvPr/>
          </p:nvSpPr>
          <p:spPr>
            <a:xfrm>
              <a:off x="6670450" y="2410575"/>
              <a:ext cx="1293900" cy="1293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38"/>
            <p:cNvCxnSpPr>
              <a:stCxn id="399" idx="2"/>
              <a:endCxn id="399" idx="6"/>
            </p:cNvCxnSpPr>
            <p:nvPr/>
          </p:nvCxnSpPr>
          <p:spPr>
            <a:xfrm>
              <a:off x="6670450" y="3057525"/>
              <a:ext cx="1293900" cy="0"/>
            </a:xfrm>
            <a:prstGeom prst="straightConnector1">
              <a:avLst/>
            </a:prstGeom>
            <a:noFill/>
            <a:ln cap="flat" cmpd="sng" w="152400">
              <a:solidFill>
                <a:srgbClr val="000000"/>
              </a:solidFill>
              <a:prstDash val="solid"/>
              <a:round/>
              <a:headEnd len="med" w="med" type="none"/>
              <a:tailEnd len="med" w="med" type="none"/>
            </a:ln>
          </p:spPr>
        </p:cxnSp>
        <p:sp>
          <p:nvSpPr>
            <p:cNvPr id="401" name="Google Shape;401;p38"/>
            <p:cNvSpPr/>
            <p:nvPr/>
          </p:nvSpPr>
          <p:spPr>
            <a:xfrm>
              <a:off x="7034587" y="2774801"/>
              <a:ext cx="565500" cy="5655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7141533" y="2881749"/>
              <a:ext cx="351600" cy="351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38"/>
          <p:cNvPicPr preferRelativeResize="0"/>
          <p:nvPr/>
        </p:nvPicPr>
        <p:blipFill>
          <a:blip r:embed="rId5">
            <a:alphaModFix/>
          </a:blip>
          <a:stretch>
            <a:fillRect/>
          </a:stretch>
        </p:blipFill>
        <p:spPr>
          <a:xfrm>
            <a:off x="2375702" y="2694507"/>
            <a:ext cx="705245" cy="705248"/>
          </a:xfrm>
          <a:prstGeom prst="rect">
            <a:avLst/>
          </a:prstGeom>
          <a:noFill/>
          <a:ln>
            <a:noFill/>
          </a:ln>
        </p:spPr>
      </p:pic>
      <p:pic>
        <p:nvPicPr>
          <p:cNvPr id="404" name="Google Shape;404;p38"/>
          <p:cNvPicPr preferRelativeResize="0"/>
          <p:nvPr/>
        </p:nvPicPr>
        <p:blipFill>
          <a:blip r:embed="rId6">
            <a:alphaModFix/>
          </a:blip>
          <a:stretch>
            <a:fillRect/>
          </a:stretch>
        </p:blipFill>
        <p:spPr>
          <a:xfrm>
            <a:off x="4180188" y="637965"/>
            <a:ext cx="705245" cy="705248"/>
          </a:xfrm>
          <a:prstGeom prst="rect">
            <a:avLst/>
          </a:prstGeom>
          <a:noFill/>
          <a:ln>
            <a:noFill/>
          </a:ln>
        </p:spPr>
      </p:pic>
      <p:pic>
        <p:nvPicPr>
          <p:cNvPr id="405" name="Google Shape;405;p38"/>
          <p:cNvPicPr preferRelativeResize="0"/>
          <p:nvPr/>
        </p:nvPicPr>
        <p:blipFill>
          <a:blip r:embed="rId7">
            <a:alphaModFix/>
          </a:blip>
          <a:stretch>
            <a:fillRect/>
          </a:stretch>
        </p:blipFill>
        <p:spPr>
          <a:xfrm>
            <a:off x="5984693" y="1343090"/>
            <a:ext cx="705245" cy="705248"/>
          </a:xfrm>
          <a:prstGeom prst="rect">
            <a:avLst/>
          </a:prstGeom>
          <a:noFill/>
          <a:ln>
            <a:noFill/>
          </a:ln>
        </p:spPr>
      </p:pic>
      <p:pic>
        <p:nvPicPr>
          <p:cNvPr id="406" name="Google Shape;406;p38"/>
          <p:cNvPicPr preferRelativeResize="0"/>
          <p:nvPr/>
        </p:nvPicPr>
        <p:blipFill>
          <a:blip r:embed="rId8">
            <a:alphaModFix/>
          </a:blip>
          <a:stretch>
            <a:fillRect/>
          </a:stretch>
        </p:blipFill>
        <p:spPr>
          <a:xfrm>
            <a:off x="3396596" y="3731910"/>
            <a:ext cx="705245" cy="705248"/>
          </a:xfrm>
          <a:prstGeom prst="rect">
            <a:avLst/>
          </a:prstGeom>
          <a:noFill/>
          <a:ln>
            <a:noFill/>
          </a:ln>
        </p:spPr>
      </p:pic>
      <p:pic>
        <p:nvPicPr>
          <p:cNvPr id="407" name="Google Shape;407;p38"/>
          <p:cNvPicPr preferRelativeResize="0"/>
          <p:nvPr/>
        </p:nvPicPr>
        <p:blipFill>
          <a:blip r:embed="rId9">
            <a:alphaModFix/>
          </a:blip>
          <a:stretch>
            <a:fillRect/>
          </a:stretch>
        </p:blipFill>
        <p:spPr>
          <a:xfrm>
            <a:off x="3665812" y="1756180"/>
            <a:ext cx="1631137" cy="1631137"/>
          </a:xfrm>
          <a:prstGeom prst="rect">
            <a:avLst/>
          </a:prstGeom>
          <a:noFill/>
          <a:ln>
            <a:noFill/>
          </a:ln>
        </p:spPr>
      </p:pic>
      <p:sp>
        <p:nvSpPr>
          <p:cNvPr id="408" name="Google Shape;40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2" name="Shape 412"/>
        <p:cNvGrpSpPr/>
        <p:nvPr/>
      </p:nvGrpSpPr>
      <p:grpSpPr>
        <a:xfrm>
          <a:off x="0" y="0"/>
          <a:ext cx="0" cy="0"/>
          <a:chOff x="0" y="0"/>
          <a:chExt cx="0" cy="0"/>
        </a:xfrm>
      </p:grpSpPr>
      <p:sp>
        <p:nvSpPr>
          <p:cNvPr id="413" name="Google Shape;413;p39"/>
          <p:cNvSpPr txBox="1"/>
          <p:nvPr/>
        </p:nvSpPr>
        <p:spPr>
          <a:xfrm>
            <a:off x="3078900" y="4372098"/>
            <a:ext cx="3000000" cy="50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FFFFFF"/>
                </a:solidFill>
                <a:latin typeface="Helvetica Neue"/>
                <a:ea typeface="Helvetica Neue"/>
                <a:cs typeface="Helvetica Neue"/>
                <a:sym typeface="Helvetica Neue"/>
              </a:rPr>
              <a:t>(2) Achievements</a:t>
            </a:r>
            <a:endParaRPr b="1" sz="1200">
              <a:solidFill>
                <a:srgbClr val="FFFFFF"/>
              </a:solidFill>
              <a:latin typeface="Helvetica Neue"/>
              <a:ea typeface="Helvetica Neue"/>
              <a:cs typeface="Helvetica Neue"/>
              <a:sym typeface="Helvetica Neue"/>
            </a:endParaRPr>
          </a:p>
        </p:txBody>
      </p:sp>
      <p:pic>
        <p:nvPicPr>
          <p:cNvPr id="414" name="Google Shape;414;p39"/>
          <p:cNvPicPr preferRelativeResize="0"/>
          <p:nvPr/>
        </p:nvPicPr>
        <p:blipFill>
          <a:blip r:embed="rId3">
            <a:alphaModFix/>
          </a:blip>
          <a:stretch>
            <a:fillRect/>
          </a:stretch>
        </p:blipFill>
        <p:spPr>
          <a:xfrm>
            <a:off x="7263213" y="3934850"/>
            <a:ext cx="501773" cy="501773"/>
          </a:xfrm>
          <a:prstGeom prst="rect">
            <a:avLst/>
          </a:prstGeom>
          <a:noFill/>
          <a:ln>
            <a:noFill/>
          </a:ln>
        </p:spPr>
      </p:pic>
      <p:pic>
        <p:nvPicPr>
          <p:cNvPr id="415" name="Google Shape;415;p39"/>
          <p:cNvPicPr preferRelativeResize="0"/>
          <p:nvPr/>
        </p:nvPicPr>
        <p:blipFill>
          <a:blip r:embed="rId4">
            <a:alphaModFix/>
          </a:blip>
          <a:stretch>
            <a:fillRect/>
          </a:stretch>
        </p:blipFill>
        <p:spPr>
          <a:xfrm>
            <a:off x="4328013" y="3934853"/>
            <a:ext cx="501773" cy="501773"/>
          </a:xfrm>
          <a:prstGeom prst="rect">
            <a:avLst/>
          </a:prstGeom>
          <a:noFill/>
          <a:ln>
            <a:noFill/>
          </a:ln>
        </p:spPr>
      </p:pic>
      <p:pic>
        <p:nvPicPr>
          <p:cNvPr id="416" name="Google Shape;416;p39"/>
          <p:cNvPicPr preferRelativeResize="0"/>
          <p:nvPr/>
        </p:nvPicPr>
        <p:blipFill>
          <a:blip r:embed="rId5">
            <a:alphaModFix/>
          </a:blip>
          <a:stretch>
            <a:fillRect/>
          </a:stretch>
        </p:blipFill>
        <p:spPr>
          <a:xfrm>
            <a:off x="1413925" y="3911165"/>
            <a:ext cx="501773" cy="501773"/>
          </a:xfrm>
          <a:prstGeom prst="rect">
            <a:avLst/>
          </a:prstGeom>
          <a:noFill/>
          <a:ln>
            <a:noFill/>
          </a:ln>
        </p:spPr>
      </p:pic>
      <p:sp>
        <p:nvSpPr>
          <p:cNvPr id="417" name="Google Shape;417;p39"/>
          <p:cNvSpPr txBox="1"/>
          <p:nvPr/>
        </p:nvSpPr>
        <p:spPr>
          <a:xfrm>
            <a:off x="0" y="204998"/>
            <a:ext cx="9144000" cy="606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500">
                <a:solidFill>
                  <a:schemeClr val="lt1"/>
                </a:solidFill>
                <a:latin typeface="Helvetica Neue"/>
                <a:ea typeface="Helvetica Neue"/>
                <a:cs typeface="Helvetica Neue"/>
                <a:sym typeface="Helvetica Neue"/>
              </a:rPr>
              <a:t>Top 3 Reasons that Motivate KAIST Students to Play</a:t>
            </a:r>
            <a:endParaRPr/>
          </a:p>
        </p:txBody>
      </p:sp>
      <p:sp>
        <p:nvSpPr>
          <p:cNvPr id="418" name="Google Shape;418;p39"/>
          <p:cNvSpPr txBox="1"/>
          <p:nvPr/>
        </p:nvSpPr>
        <p:spPr>
          <a:xfrm>
            <a:off x="6078900" y="4414550"/>
            <a:ext cx="28704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lt1"/>
                </a:solidFill>
                <a:latin typeface="Helvetica Neue"/>
                <a:ea typeface="Helvetica Neue"/>
                <a:cs typeface="Helvetica Neue"/>
                <a:sym typeface="Helvetica Neue"/>
              </a:rPr>
              <a:t>(3) Competitions</a:t>
            </a:r>
            <a:r>
              <a:rPr lang="en" sz="2500">
                <a:solidFill>
                  <a:schemeClr val="lt1"/>
                </a:solidFill>
                <a:latin typeface="Helvetica Neue"/>
                <a:ea typeface="Helvetica Neue"/>
                <a:cs typeface="Helvetica Neue"/>
                <a:sym typeface="Helvetica Neue"/>
              </a:rPr>
              <a:t> </a:t>
            </a:r>
            <a:endParaRPr b="1" sz="1200">
              <a:latin typeface="Helvetica Neue"/>
              <a:ea typeface="Helvetica Neue"/>
              <a:cs typeface="Helvetica Neue"/>
              <a:sym typeface="Helvetica Neue"/>
            </a:endParaRPr>
          </a:p>
        </p:txBody>
      </p:sp>
      <p:sp>
        <p:nvSpPr>
          <p:cNvPr id="419" name="Google Shape;419;p39"/>
          <p:cNvSpPr txBox="1"/>
          <p:nvPr/>
        </p:nvSpPr>
        <p:spPr>
          <a:xfrm>
            <a:off x="78825" y="4414551"/>
            <a:ext cx="32277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lt1"/>
                </a:solidFill>
                <a:latin typeface="Helvetica Neue"/>
                <a:ea typeface="Helvetica Neue"/>
                <a:cs typeface="Helvetica Neue"/>
                <a:sym typeface="Helvetica Neue"/>
              </a:rPr>
              <a:t>(1) Social Interactions</a:t>
            </a:r>
            <a:endParaRPr b="1" sz="1200">
              <a:latin typeface="Helvetica Neue"/>
              <a:ea typeface="Helvetica Neue"/>
              <a:cs typeface="Helvetica Neue"/>
              <a:sym typeface="Helvetica Neue"/>
            </a:endParaRPr>
          </a:p>
        </p:txBody>
      </p:sp>
      <p:pic>
        <p:nvPicPr>
          <p:cNvPr id="420" name="Google Shape;420;p39" title="Chart"/>
          <p:cNvPicPr preferRelativeResize="0"/>
          <p:nvPr/>
        </p:nvPicPr>
        <p:blipFill rotWithShape="1">
          <a:blip r:embed="rId6">
            <a:alphaModFix/>
          </a:blip>
          <a:srcRect b="3110" l="0" r="0" t="0"/>
          <a:stretch/>
        </p:blipFill>
        <p:spPr>
          <a:xfrm>
            <a:off x="1597575" y="671375"/>
            <a:ext cx="5948858" cy="3169075"/>
          </a:xfrm>
          <a:prstGeom prst="rect">
            <a:avLst/>
          </a:prstGeom>
          <a:noFill/>
          <a:ln>
            <a:noFill/>
          </a:ln>
        </p:spPr>
      </p:pic>
      <p:sp>
        <p:nvSpPr>
          <p:cNvPr id="421" name="Google Shape;42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25" name="Shape 425"/>
        <p:cNvGrpSpPr/>
        <p:nvPr/>
      </p:nvGrpSpPr>
      <p:grpSpPr>
        <a:xfrm>
          <a:off x="0" y="0"/>
          <a:ext cx="0" cy="0"/>
          <a:chOff x="0" y="0"/>
          <a:chExt cx="0" cy="0"/>
        </a:xfrm>
      </p:grpSpPr>
      <p:sp>
        <p:nvSpPr>
          <p:cNvPr id="426" name="Google Shape;426;p40"/>
          <p:cNvSpPr/>
          <p:nvPr/>
        </p:nvSpPr>
        <p:spPr>
          <a:xfrm>
            <a:off x="4038075" y="-34695"/>
            <a:ext cx="5106000" cy="523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0"/>
          <p:cNvPicPr preferRelativeResize="0"/>
          <p:nvPr/>
        </p:nvPicPr>
        <p:blipFill>
          <a:blip r:embed="rId3">
            <a:alphaModFix/>
          </a:blip>
          <a:stretch>
            <a:fillRect/>
          </a:stretch>
        </p:blipFill>
        <p:spPr>
          <a:xfrm>
            <a:off x="309950" y="1161305"/>
            <a:ext cx="2846790" cy="2846812"/>
          </a:xfrm>
          <a:prstGeom prst="rect">
            <a:avLst/>
          </a:prstGeom>
          <a:noFill/>
          <a:ln>
            <a:noFill/>
          </a:ln>
        </p:spPr>
      </p:pic>
      <p:sp>
        <p:nvSpPr>
          <p:cNvPr id="428" name="Google Shape;428;p40"/>
          <p:cNvSpPr txBox="1"/>
          <p:nvPr/>
        </p:nvSpPr>
        <p:spPr>
          <a:xfrm>
            <a:off x="4379250" y="1794037"/>
            <a:ext cx="3758700" cy="18129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Font typeface="Helvetica Neue"/>
              <a:buAutoNum type="arabicPeriod"/>
            </a:pPr>
            <a:r>
              <a:rPr lang="en" sz="2500">
                <a:latin typeface="Helvetica Neue"/>
                <a:ea typeface="Helvetica Neue"/>
                <a:cs typeface="Helvetica Neue"/>
                <a:sym typeface="Helvetica Neue"/>
              </a:rPr>
              <a:t>Space Battles</a:t>
            </a:r>
            <a:br>
              <a:rPr lang="en" sz="2500">
                <a:latin typeface="Helvetica Neue"/>
                <a:ea typeface="Helvetica Neue"/>
                <a:cs typeface="Helvetica Neue"/>
                <a:sym typeface="Helvetica Neue"/>
              </a:rPr>
            </a:br>
            <a:br>
              <a:rPr lang="en" sz="2500">
                <a:latin typeface="Helvetica Neue"/>
                <a:ea typeface="Helvetica Neue"/>
                <a:cs typeface="Helvetica Neue"/>
                <a:sym typeface="Helvetica Neue"/>
              </a:rPr>
            </a:br>
            <a:endParaRPr sz="2500">
              <a:latin typeface="Helvetica Neue"/>
              <a:ea typeface="Helvetica Neue"/>
              <a:cs typeface="Helvetica Neue"/>
              <a:sym typeface="Helvetica Neue"/>
            </a:endParaRPr>
          </a:p>
          <a:p>
            <a:pPr indent="-387350" lvl="0" marL="457200" rtl="0" algn="l">
              <a:lnSpc>
                <a:spcPct val="100000"/>
              </a:lnSpc>
              <a:spcBef>
                <a:spcPts val="0"/>
              </a:spcBef>
              <a:spcAft>
                <a:spcPts val="0"/>
              </a:spcAft>
              <a:buSzPts val="2500"/>
              <a:buFont typeface="Helvetica Neue"/>
              <a:buAutoNum type="arabicPeriod"/>
            </a:pPr>
            <a:r>
              <a:rPr lang="en" sz="2500">
                <a:latin typeface="Helvetica Neue"/>
                <a:ea typeface="Helvetica Neue"/>
                <a:cs typeface="Helvetica Neue"/>
                <a:sym typeface="Helvetica Neue"/>
              </a:rPr>
              <a:t>Raising a Nupjooki</a:t>
            </a:r>
            <a:br>
              <a:rPr lang="en" sz="2500">
                <a:latin typeface="Helvetica Neue"/>
                <a:ea typeface="Helvetica Neue"/>
                <a:cs typeface="Helvetica Neue"/>
                <a:sym typeface="Helvetica Neue"/>
              </a:rPr>
            </a:br>
            <a:r>
              <a:rPr lang="en" sz="1800">
                <a:latin typeface="Helvetica Neue"/>
                <a:ea typeface="Helvetica Neue"/>
                <a:cs typeface="Helvetica Neue"/>
                <a:sym typeface="Helvetica Neue"/>
              </a:rPr>
              <a:t>넙죽이 키우기</a:t>
            </a:r>
            <a:endParaRPr sz="1800">
              <a:latin typeface="Helvetica Neue"/>
              <a:ea typeface="Helvetica Neue"/>
              <a:cs typeface="Helvetica Neue"/>
              <a:sym typeface="Helvetica Neue"/>
            </a:endParaRPr>
          </a:p>
        </p:txBody>
      </p:sp>
      <p:sp>
        <p:nvSpPr>
          <p:cNvPr id="429" name="Google Shape;429;p40"/>
          <p:cNvSpPr/>
          <p:nvPr/>
        </p:nvSpPr>
        <p:spPr>
          <a:xfrm>
            <a:off x="3513875" y="1079865"/>
            <a:ext cx="289200" cy="3009600"/>
          </a:xfrm>
          <a:prstGeom prst="rightBrace">
            <a:avLst>
              <a:gd fmla="val 46654" name="adj1"/>
              <a:gd fmla="val 50000" name="adj2"/>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40"/>
          <p:cNvPicPr preferRelativeResize="0"/>
          <p:nvPr/>
        </p:nvPicPr>
        <p:blipFill>
          <a:blip r:embed="rId4">
            <a:alphaModFix/>
          </a:blip>
          <a:stretch>
            <a:fillRect/>
          </a:stretch>
        </p:blipFill>
        <p:spPr>
          <a:xfrm>
            <a:off x="7743000" y="2885738"/>
            <a:ext cx="1115190" cy="608287"/>
          </a:xfrm>
          <a:prstGeom prst="rect">
            <a:avLst/>
          </a:prstGeom>
          <a:noFill/>
          <a:ln>
            <a:noFill/>
          </a:ln>
        </p:spPr>
      </p:pic>
      <p:pic>
        <p:nvPicPr>
          <p:cNvPr id="431" name="Google Shape;431;p40"/>
          <p:cNvPicPr preferRelativeResize="0"/>
          <p:nvPr/>
        </p:nvPicPr>
        <p:blipFill>
          <a:blip r:embed="rId5">
            <a:alphaModFix/>
          </a:blip>
          <a:stretch>
            <a:fillRect/>
          </a:stretch>
        </p:blipFill>
        <p:spPr>
          <a:xfrm>
            <a:off x="7427900" y="1837395"/>
            <a:ext cx="1398779" cy="734355"/>
          </a:xfrm>
          <a:prstGeom prst="rect">
            <a:avLst/>
          </a:prstGeom>
          <a:noFill/>
          <a:ln>
            <a:noFill/>
          </a:ln>
        </p:spPr>
      </p:pic>
      <p:sp>
        <p:nvSpPr>
          <p:cNvPr id="432" name="Google Shape;432;p40"/>
          <p:cNvSpPr txBox="1"/>
          <p:nvPr/>
        </p:nvSpPr>
        <p:spPr>
          <a:xfrm rot="-2518765">
            <a:off x="4465833" y="2487859"/>
            <a:ext cx="3276901" cy="508547"/>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Helvetica Neue"/>
                <a:ea typeface="Helvetica Neue"/>
                <a:cs typeface="Helvetica Neue"/>
                <a:sym typeface="Helvetica Neue"/>
              </a:rPr>
              <a:t>NOT FINAL!</a:t>
            </a:r>
            <a:endParaRPr sz="2500">
              <a:solidFill>
                <a:srgbClr val="FFFFFF"/>
              </a:solidFill>
              <a:latin typeface="Helvetica Neue"/>
              <a:ea typeface="Helvetica Neue"/>
              <a:cs typeface="Helvetica Neue"/>
              <a:sym typeface="Helvetica Neue"/>
            </a:endParaRPr>
          </a:p>
        </p:txBody>
      </p:sp>
      <p:sp>
        <p:nvSpPr>
          <p:cNvPr id="433" name="Google Shape;43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7" name="Shape 437"/>
        <p:cNvGrpSpPr/>
        <p:nvPr/>
      </p:nvGrpSpPr>
      <p:grpSpPr>
        <a:xfrm>
          <a:off x="0" y="0"/>
          <a:ext cx="0" cy="0"/>
          <a:chOff x="0" y="0"/>
          <a:chExt cx="0" cy="0"/>
        </a:xfrm>
      </p:grpSpPr>
      <p:sp>
        <p:nvSpPr>
          <p:cNvPr id="438" name="Google Shape;438;p41"/>
          <p:cNvSpPr txBox="1"/>
          <p:nvPr>
            <p:ph idx="4294967295" type="title"/>
          </p:nvPr>
        </p:nvSpPr>
        <p:spPr>
          <a:xfrm>
            <a:off x="80400" y="7206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Space Battles</a:t>
            </a:r>
            <a:endParaRPr>
              <a:solidFill>
                <a:srgbClr val="FFFFFF"/>
              </a:solidFill>
              <a:latin typeface="Helvetica Neue"/>
              <a:ea typeface="Helvetica Neue"/>
              <a:cs typeface="Helvetica Neue"/>
              <a:sym typeface="Helvetica Neue"/>
            </a:endParaRPr>
          </a:p>
        </p:txBody>
      </p:sp>
      <p:pic>
        <p:nvPicPr>
          <p:cNvPr id="439" name="Google Shape;439;p41"/>
          <p:cNvPicPr preferRelativeResize="0"/>
          <p:nvPr/>
        </p:nvPicPr>
        <p:blipFill>
          <a:blip r:embed="rId3">
            <a:alphaModFix/>
          </a:blip>
          <a:stretch>
            <a:fillRect/>
          </a:stretch>
        </p:blipFill>
        <p:spPr>
          <a:xfrm rot="2584418">
            <a:off x="1998622" y="1704141"/>
            <a:ext cx="1291930" cy="1291930"/>
          </a:xfrm>
          <a:prstGeom prst="rect">
            <a:avLst/>
          </a:prstGeom>
          <a:noFill/>
          <a:ln>
            <a:noFill/>
          </a:ln>
        </p:spPr>
      </p:pic>
      <p:pic>
        <p:nvPicPr>
          <p:cNvPr id="440" name="Google Shape;440;p41"/>
          <p:cNvPicPr preferRelativeResize="0"/>
          <p:nvPr/>
        </p:nvPicPr>
        <p:blipFill>
          <a:blip r:embed="rId4">
            <a:alphaModFix/>
          </a:blip>
          <a:stretch>
            <a:fillRect/>
          </a:stretch>
        </p:blipFill>
        <p:spPr>
          <a:xfrm>
            <a:off x="2292545" y="809523"/>
            <a:ext cx="704079" cy="658259"/>
          </a:xfrm>
          <a:prstGeom prst="rect">
            <a:avLst/>
          </a:prstGeom>
          <a:noFill/>
          <a:ln>
            <a:noFill/>
          </a:ln>
        </p:spPr>
      </p:pic>
      <p:pic>
        <p:nvPicPr>
          <p:cNvPr id="441" name="Google Shape;441;p41"/>
          <p:cNvPicPr preferRelativeResize="0"/>
          <p:nvPr/>
        </p:nvPicPr>
        <p:blipFill>
          <a:blip r:embed="rId3">
            <a:alphaModFix/>
          </a:blip>
          <a:stretch>
            <a:fillRect/>
          </a:stretch>
        </p:blipFill>
        <p:spPr>
          <a:xfrm flipH="1" rot="-2584418">
            <a:off x="6063822" y="1704141"/>
            <a:ext cx="1291930" cy="1291930"/>
          </a:xfrm>
          <a:prstGeom prst="rect">
            <a:avLst/>
          </a:prstGeom>
          <a:noFill/>
          <a:ln>
            <a:noFill/>
          </a:ln>
        </p:spPr>
      </p:pic>
      <p:pic>
        <p:nvPicPr>
          <p:cNvPr id="442" name="Google Shape;442;p41"/>
          <p:cNvPicPr preferRelativeResize="0"/>
          <p:nvPr/>
        </p:nvPicPr>
        <p:blipFill>
          <a:blip r:embed="rId4">
            <a:alphaModFix/>
          </a:blip>
          <a:stretch>
            <a:fillRect/>
          </a:stretch>
        </p:blipFill>
        <p:spPr>
          <a:xfrm flipH="1">
            <a:off x="6357750" y="809523"/>
            <a:ext cx="704079" cy="658259"/>
          </a:xfrm>
          <a:prstGeom prst="rect">
            <a:avLst/>
          </a:prstGeom>
          <a:noFill/>
          <a:ln>
            <a:noFill/>
          </a:ln>
        </p:spPr>
      </p:pic>
      <p:sp>
        <p:nvSpPr>
          <p:cNvPr id="443" name="Google Shape;443;p41"/>
          <p:cNvSpPr/>
          <p:nvPr/>
        </p:nvSpPr>
        <p:spPr>
          <a:xfrm>
            <a:off x="1589325" y="3232418"/>
            <a:ext cx="2110500" cy="25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5654525" y="3232418"/>
            <a:ext cx="2110500" cy="25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5712363" y="3283313"/>
            <a:ext cx="765300" cy="15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1"/>
          <p:cNvPicPr preferRelativeResize="0"/>
          <p:nvPr/>
        </p:nvPicPr>
        <p:blipFill>
          <a:blip r:embed="rId5">
            <a:alphaModFix/>
          </a:blip>
          <a:stretch>
            <a:fillRect/>
          </a:stretch>
        </p:blipFill>
        <p:spPr>
          <a:xfrm>
            <a:off x="2225775" y="4051316"/>
            <a:ext cx="688771" cy="688771"/>
          </a:xfrm>
          <a:prstGeom prst="rect">
            <a:avLst/>
          </a:prstGeom>
          <a:noFill/>
          <a:ln>
            <a:noFill/>
          </a:ln>
        </p:spPr>
      </p:pic>
      <p:pic>
        <p:nvPicPr>
          <p:cNvPr id="447" name="Google Shape;447;p41"/>
          <p:cNvPicPr preferRelativeResize="0"/>
          <p:nvPr/>
        </p:nvPicPr>
        <p:blipFill>
          <a:blip r:embed="rId6">
            <a:alphaModFix/>
          </a:blip>
          <a:stretch>
            <a:fillRect/>
          </a:stretch>
        </p:blipFill>
        <p:spPr>
          <a:xfrm>
            <a:off x="916375" y="4021537"/>
            <a:ext cx="750172" cy="750172"/>
          </a:xfrm>
          <a:prstGeom prst="rect">
            <a:avLst/>
          </a:prstGeom>
          <a:noFill/>
          <a:ln>
            <a:noFill/>
          </a:ln>
        </p:spPr>
      </p:pic>
      <p:cxnSp>
        <p:nvCxnSpPr>
          <p:cNvPr id="448" name="Google Shape;448;p41"/>
          <p:cNvCxnSpPr>
            <a:endCxn id="446" idx="1"/>
          </p:cNvCxnSpPr>
          <p:nvPr/>
        </p:nvCxnSpPr>
        <p:spPr>
          <a:xfrm flipH="1" rot="10800000">
            <a:off x="1828275" y="4395702"/>
            <a:ext cx="397500" cy="1800"/>
          </a:xfrm>
          <a:prstGeom prst="straightConnector1">
            <a:avLst/>
          </a:prstGeom>
          <a:noFill/>
          <a:ln cap="flat" cmpd="sng" w="28575">
            <a:solidFill>
              <a:srgbClr val="FFFFFF"/>
            </a:solidFill>
            <a:prstDash val="solid"/>
            <a:round/>
            <a:headEnd len="med" w="med" type="none"/>
            <a:tailEnd len="med" w="med" type="triangle"/>
          </a:ln>
        </p:spPr>
      </p:cxnSp>
      <p:sp>
        <p:nvSpPr>
          <p:cNvPr id="449" name="Google Shape;449;p41"/>
          <p:cNvSpPr/>
          <p:nvPr/>
        </p:nvSpPr>
        <p:spPr>
          <a:xfrm>
            <a:off x="3428400" y="4235186"/>
            <a:ext cx="944400" cy="321000"/>
          </a:xfrm>
          <a:prstGeom prst="roundRect">
            <a:avLst>
              <a:gd fmla="val 16154"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FIRE</a:t>
            </a:r>
            <a:endParaRPr>
              <a:solidFill>
                <a:srgbClr val="FFFFFF"/>
              </a:solidFill>
              <a:latin typeface="Helvetica Neue"/>
              <a:ea typeface="Helvetica Neue"/>
              <a:cs typeface="Helvetica Neue"/>
              <a:sym typeface="Helvetica Neue"/>
            </a:endParaRPr>
          </a:p>
        </p:txBody>
      </p:sp>
      <p:cxnSp>
        <p:nvCxnSpPr>
          <p:cNvPr id="450" name="Google Shape;450;p41"/>
          <p:cNvCxnSpPr/>
          <p:nvPr/>
        </p:nvCxnSpPr>
        <p:spPr>
          <a:xfrm flipH="1" rot="10800000">
            <a:off x="2953800" y="4394846"/>
            <a:ext cx="397500" cy="1800"/>
          </a:xfrm>
          <a:prstGeom prst="straightConnector1">
            <a:avLst/>
          </a:prstGeom>
          <a:noFill/>
          <a:ln cap="flat" cmpd="sng" w="28575">
            <a:solidFill>
              <a:srgbClr val="FFFFFF"/>
            </a:solidFill>
            <a:prstDash val="solid"/>
            <a:round/>
            <a:headEnd len="med" w="med" type="none"/>
            <a:tailEnd len="med" w="med" type="triangle"/>
          </a:ln>
        </p:spPr>
      </p:cxnSp>
      <p:cxnSp>
        <p:nvCxnSpPr>
          <p:cNvPr id="451" name="Google Shape;451;p41"/>
          <p:cNvCxnSpPr/>
          <p:nvPr/>
        </p:nvCxnSpPr>
        <p:spPr>
          <a:xfrm>
            <a:off x="3121738" y="1864822"/>
            <a:ext cx="1975800" cy="0"/>
          </a:xfrm>
          <a:prstGeom prst="straightConnector1">
            <a:avLst/>
          </a:prstGeom>
          <a:noFill/>
          <a:ln cap="flat" cmpd="sng" w="38100">
            <a:solidFill>
              <a:srgbClr val="FFFFFF"/>
            </a:solidFill>
            <a:prstDash val="dashDot"/>
            <a:round/>
            <a:headEnd len="med" w="med" type="none"/>
            <a:tailEnd len="med" w="med" type="none"/>
          </a:ln>
        </p:spPr>
      </p:cxnSp>
      <p:cxnSp>
        <p:nvCxnSpPr>
          <p:cNvPr id="452" name="Google Shape;452;p41"/>
          <p:cNvCxnSpPr/>
          <p:nvPr/>
        </p:nvCxnSpPr>
        <p:spPr>
          <a:xfrm>
            <a:off x="3121738" y="2823278"/>
            <a:ext cx="1975800" cy="0"/>
          </a:xfrm>
          <a:prstGeom prst="straightConnector1">
            <a:avLst/>
          </a:prstGeom>
          <a:noFill/>
          <a:ln cap="flat" cmpd="sng" w="38100">
            <a:solidFill>
              <a:srgbClr val="FFFFFF"/>
            </a:solidFill>
            <a:prstDash val="dashDot"/>
            <a:round/>
            <a:headEnd len="med" w="med" type="none"/>
            <a:tailEnd len="med" w="med" type="none"/>
          </a:ln>
        </p:spPr>
      </p:cxnSp>
      <p:sp>
        <p:nvSpPr>
          <p:cNvPr id="453" name="Google Shape;453;p41"/>
          <p:cNvSpPr/>
          <p:nvPr/>
        </p:nvSpPr>
        <p:spPr>
          <a:xfrm>
            <a:off x="5712362" y="3283313"/>
            <a:ext cx="1975800" cy="15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41"/>
          <p:cNvPicPr preferRelativeResize="0"/>
          <p:nvPr/>
        </p:nvPicPr>
        <p:blipFill>
          <a:blip r:embed="rId7">
            <a:alphaModFix/>
          </a:blip>
          <a:stretch>
            <a:fillRect/>
          </a:stretch>
        </p:blipFill>
        <p:spPr>
          <a:xfrm>
            <a:off x="5763787" y="1467785"/>
            <a:ext cx="1685656" cy="1685656"/>
          </a:xfrm>
          <a:prstGeom prst="rect">
            <a:avLst/>
          </a:prstGeom>
          <a:noFill/>
          <a:ln>
            <a:noFill/>
          </a:ln>
        </p:spPr>
      </p:pic>
      <p:sp>
        <p:nvSpPr>
          <p:cNvPr id="455" name="Google Shape;45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4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122463" y="377550"/>
            <a:ext cx="6209164" cy="4388399"/>
          </a:xfrm>
          <a:prstGeom prst="rect">
            <a:avLst/>
          </a:prstGeom>
          <a:noFill/>
          <a:ln>
            <a:noFill/>
          </a:ln>
        </p:spPr>
      </p:pic>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9" name="Shape 459"/>
        <p:cNvGrpSpPr/>
        <p:nvPr/>
      </p:nvGrpSpPr>
      <p:grpSpPr>
        <a:xfrm>
          <a:off x="0" y="0"/>
          <a:ext cx="0" cy="0"/>
          <a:chOff x="0" y="0"/>
          <a:chExt cx="0" cy="0"/>
        </a:xfrm>
      </p:grpSpPr>
      <p:sp>
        <p:nvSpPr>
          <p:cNvPr id="460" name="Google Shape;460;p42"/>
          <p:cNvSpPr txBox="1"/>
          <p:nvPr>
            <p:ph idx="4294967295" type="title"/>
          </p:nvPr>
        </p:nvSpPr>
        <p:spPr>
          <a:xfrm>
            <a:off x="80400" y="7206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Space Battles</a:t>
            </a:r>
            <a:endParaRPr>
              <a:solidFill>
                <a:srgbClr val="FFFFFF"/>
              </a:solidFill>
              <a:latin typeface="Helvetica Neue"/>
              <a:ea typeface="Helvetica Neue"/>
              <a:cs typeface="Helvetica Neue"/>
              <a:sym typeface="Helvetica Neue"/>
            </a:endParaRPr>
          </a:p>
        </p:txBody>
      </p:sp>
      <p:pic>
        <p:nvPicPr>
          <p:cNvPr id="461" name="Google Shape;461;p42"/>
          <p:cNvPicPr preferRelativeResize="0"/>
          <p:nvPr/>
        </p:nvPicPr>
        <p:blipFill>
          <a:blip r:embed="rId3">
            <a:alphaModFix/>
          </a:blip>
          <a:stretch>
            <a:fillRect/>
          </a:stretch>
        </p:blipFill>
        <p:spPr>
          <a:xfrm rot="2584418">
            <a:off x="1998622" y="1704141"/>
            <a:ext cx="1291930" cy="1291930"/>
          </a:xfrm>
          <a:prstGeom prst="rect">
            <a:avLst/>
          </a:prstGeom>
          <a:noFill/>
          <a:ln>
            <a:noFill/>
          </a:ln>
        </p:spPr>
      </p:pic>
      <p:pic>
        <p:nvPicPr>
          <p:cNvPr id="462" name="Google Shape;462;p42"/>
          <p:cNvPicPr preferRelativeResize="0"/>
          <p:nvPr/>
        </p:nvPicPr>
        <p:blipFill>
          <a:blip r:embed="rId4">
            <a:alphaModFix/>
          </a:blip>
          <a:stretch>
            <a:fillRect/>
          </a:stretch>
        </p:blipFill>
        <p:spPr>
          <a:xfrm>
            <a:off x="2292545" y="809523"/>
            <a:ext cx="704079" cy="658259"/>
          </a:xfrm>
          <a:prstGeom prst="rect">
            <a:avLst/>
          </a:prstGeom>
          <a:noFill/>
          <a:ln>
            <a:noFill/>
          </a:ln>
        </p:spPr>
      </p:pic>
      <p:pic>
        <p:nvPicPr>
          <p:cNvPr id="463" name="Google Shape;463;p42"/>
          <p:cNvPicPr preferRelativeResize="0"/>
          <p:nvPr/>
        </p:nvPicPr>
        <p:blipFill>
          <a:blip r:embed="rId5">
            <a:alphaModFix/>
          </a:blip>
          <a:stretch>
            <a:fillRect/>
          </a:stretch>
        </p:blipFill>
        <p:spPr>
          <a:xfrm>
            <a:off x="4954650" y="2014110"/>
            <a:ext cx="1202765" cy="1202783"/>
          </a:xfrm>
          <a:prstGeom prst="rect">
            <a:avLst/>
          </a:prstGeom>
          <a:noFill/>
          <a:ln>
            <a:noFill/>
          </a:ln>
        </p:spPr>
      </p:pic>
      <p:sp>
        <p:nvSpPr>
          <p:cNvPr id="464" name="Google Shape;464;p42"/>
          <p:cNvSpPr txBox="1"/>
          <p:nvPr>
            <p:ph idx="4294967295" type="title"/>
          </p:nvPr>
        </p:nvSpPr>
        <p:spPr>
          <a:xfrm>
            <a:off x="5060675" y="1299859"/>
            <a:ext cx="262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VICTORY!</a:t>
            </a:r>
            <a:endParaRPr>
              <a:solidFill>
                <a:srgbClr val="FFFFFF"/>
              </a:solidFill>
              <a:latin typeface="Helvetica Neue"/>
              <a:ea typeface="Helvetica Neue"/>
              <a:cs typeface="Helvetica Neue"/>
              <a:sym typeface="Helvetica Neue"/>
            </a:endParaRPr>
          </a:p>
        </p:txBody>
      </p:sp>
      <p:pic>
        <p:nvPicPr>
          <p:cNvPr id="465" name="Google Shape;465;p42"/>
          <p:cNvPicPr preferRelativeResize="0"/>
          <p:nvPr/>
        </p:nvPicPr>
        <p:blipFill>
          <a:blip r:embed="rId6">
            <a:alphaModFix/>
          </a:blip>
          <a:stretch>
            <a:fillRect/>
          </a:stretch>
        </p:blipFill>
        <p:spPr>
          <a:xfrm>
            <a:off x="6404900" y="2029680"/>
            <a:ext cx="1202761" cy="1202737"/>
          </a:xfrm>
          <a:prstGeom prst="rect">
            <a:avLst/>
          </a:prstGeom>
          <a:noFill/>
          <a:ln>
            <a:noFill/>
          </a:ln>
        </p:spPr>
      </p:pic>
      <p:sp>
        <p:nvSpPr>
          <p:cNvPr id="466" name="Google Shape;46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70" name="Shape 470"/>
        <p:cNvGrpSpPr/>
        <p:nvPr/>
      </p:nvGrpSpPr>
      <p:grpSpPr>
        <a:xfrm>
          <a:off x="0" y="0"/>
          <a:ext cx="0" cy="0"/>
          <a:chOff x="0" y="0"/>
          <a:chExt cx="0" cy="0"/>
        </a:xfrm>
      </p:grpSpPr>
      <p:sp>
        <p:nvSpPr>
          <p:cNvPr id="471" name="Google Shape;471;p43"/>
          <p:cNvSpPr/>
          <p:nvPr/>
        </p:nvSpPr>
        <p:spPr>
          <a:xfrm>
            <a:off x="530400" y="3071453"/>
            <a:ext cx="1590300" cy="1576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txBox="1"/>
          <p:nvPr>
            <p:ph idx="4294967295" type="title"/>
          </p:nvPr>
        </p:nvSpPr>
        <p:spPr>
          <a:xfrm>
            <a:off x="80400" y="7206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Raising a Nupjooki</a:t>
            </a:r>
            <a:endParaRPr>
              <a:solidFill>
                <a:srgbClr val="FFFFFF"/>
              </a:solidFill>
              <a:latin typeface="Helvetica Neue"/>
              <a:ea typeface="Helvetica Neue"/>
              <a:cs typeface="Helvetica Neue"/>
              <a:sym typeface="Helvetica Neue"/>
            </a:endParaRPr>
          </a:p>
        </p:txBody>
      </p:sp>
      <p:sp>
        <p:nvSpPr>
          <p:cNvPr id="473" name="Google Shape;473;p43"/>
          <p:cNvSpPr/>
          <p:nvPr/>
        </p:nvSpPr>
        <p:spPr>
          <a:xfrm>
            <a:off x="5281325" y="-47655"/>
            <a:ext cx="3901200" cy="523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3"/>
          <p:cNvPicPr preferRelativeResize="0"/>
          <p:nvPr/>
        </p:nvPicPr>
        <p:blipFill>
          <a:blip r:embed="rId3">
            <a:alphaModFix/>
          </a:blip>
          <a:stretch>
            <a:fillRect/>
          </a:stretch>
        </p:blipFill>
        <p:spPr>
          <a:xfrm>
            <a:off x="5870350" y="2023132"/>
            <a:ext cx="2450835" cy="1336815"/>
          </a:xfrm>
          <a:prstGeom prst="rect">
            <a:avLst/>
          </a:prstGeom>
          <a:noFill/>
          <a:ln>
            <a:noFill/>
          </a:ln>
        </p:spPr>
      </p:pic>
      <p:sp>
        <p:nvSpPr>
          <p:cNvPr id="475" name="Google Shape;475;p43"/>
          <p:cNvSpPr txBox="1"/>
          <p:nvPr/>
        </p:nvSpPr>
        <p:spPr>
          <a:xfrm>
            <a:off x="5901875" y="3634268"/>
            <a:ext cx="2660100" cy="450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Taesoo’s Nupjook</a:t>
            </a:r>
            <a:endParaRPr sz="2000">
              <a:latin typeface="Helvetica Neue"/>
              <a:ea typeface="Helvetica Neue"/>
              <a:cs typeface="Helvetica Neue"/>
              <a:sym typeface="Helvetica Neue"/>
            </a:endParaRPr>
          </a:p>
        </p:txBody>
      </p:sp>
      <p:pic>
        <p:nvPicPr>
          <p:cNvPr id="476" name="Google Shape;476;p43"/>
          <p:cNvPicPr preferRelativeResize="0"/>
          <p:nvPr/>
        </p:nvPicPr>
        <p:blipFill>
          <a:blip r:embed="rId4">
            <a:alphaModFix/>
          </a:blip>
          <a:stretch>
            <a:fillRect/>
          </a:stretch>
        </p:blipFill>
        <p:spPr>
          <a:xfrm>
            <a:off x="675450" y="1103468"/>
            <a:ext cx="1170203" cy="1170203"/>
          </a:xfrm>
          <a:prstGeom prst="rect">
            <a:avLst/>
          </a:prstGeom>
          <a:noFill/>
          <a:ln>
            <a:noFill/>
          </a:ln>
        </p:spPr>
      </p:pic>
      <p:cxnSp>
        <p:nvCxnSpPr>
          <p:cNvPr id="477" name="Google Shape;477;p43"/>
          <p:cNvCxnSpPr/>
          <p:nvPr/>
        </p:nvCxnSpPr>
        <p:spPr>
          <a:xfrm>
            <a:off x="2117550" y="1689514"/>
            <a:ext cx="850800" cy="1800"/>
          </a:xfrm>
          <a:prstGeom prst="straightConnector1">
            <a:avLst/>
          </a:prstGeom>
          <a:noFill/>
          <a:ln cap="flat" cmpd="sng" w="28575">
            <a:solidFill>
              <a:srgbClr val="FFFFFF"/>
            </a:solidFill>
            <a:prstDash val="solid"/>
            <a:round/>
            <a:headEnd len="med" w="med" type="none"/>
            <a:tailEnd len="med" w="med" type="triangle"/>
          </a:ln>
        </p:spPr>
      </p:cxnSp>
      <p:pic>
        <p:nvPicPr>
          <p:cNvPr id="478" name="Google Shape;478;p43"/>
          <p:cNvPicPr preferRelativeResize="0"/>
          <p:nvPr/>
        </p:nvPicPr>
        <p:blipFill>
          <a:blip r:embed="rId5">
            <a:alphaModFix/>
          </a:blip>
          <a:stretch>
            <a:fillRect/>
          </a:stretch>
        </p:blipFill>
        <p:spPr>
          <a:xfrm>
            <a:off x="3150875" y="1101050"/>
            <a:ext cx="1170203" cy="1170203"/>
          </a:xfrm>
          <a:prstGeom prst="rect">
            <a:avLst/>
          </a:prstGeom>
          <a:noFill/>
          <a:ln>
            <a:noFill/>
          </a:ln>
        </p:spPr>
      </p:pic>
      <p:pic>
        <p:nvPicPr>
          <p:cNvPr id="479" name="Google Shape;479;p43"/>
          <p:cNvPicPr preferRelativeResize="0"/>
          <p:nvPr/>
        </p:nvPicPr>
        <p:blipFill>
          <a:blip r:embed="rId6">
            <a:alphaModFix/>
          </a:blip>
          <a:stretch>
            <a:fillRect/>
          </a:stretch>
        </p:blipFill>
        <p:spPr>
          <a:xfrm>
            <a:off x="943500" y="3559885"/>
            <a:ext cx="687690" cy="687690"/>
          </a:xfrm>
          <a:prstGeom prst="rect">
            <a:avLst/>
          </a:prstGeom>
          <a:noFill/>
          <a:ln>
            <a:noFill/>
          </a:ln>
        </p:spPr>
      </p:pic>
      <p:sp>
        <p:nvSpPr>
          <p:cNvPr id="480" name="Google Shape;480;p43"/>
          <p:cNvSpPr txBox="1"/>
          <p:nvPr/>
        </p:nvSpPr>
        <p:spPr>
          <a:xfrm>
            <a:off x="530400" y="3071453"/>
            <a:ext cx="1590300" cy="395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Achievement</a:t>
            </a:r>
            <a:endParaRPr sz="1800">
              <a:latin typeface="Helvetica Neue"/>
              <a:ea typeface="Helvetica Neue"/>
              <a:cs typeface="Helvetica Neue"/>
              <a:sym typeface="Helvetica Neue"/>
            </a:endParaRPr>
          </a:p>
        </p:txBody>
      </p:sp>
      <p:sp>
        <p:nvSpPr>
          <p:cNvPr id="481" name="Google Shape;481;p43"/>
          <p:cNvSpPr txBox="1"/>
          <p:nvPr/>
        </p:nvSpPr>
        <p:spPr>
          <a:xfrm>
            <a:off x="530400" y="4247573"/>
            <a:ext cx="15903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Helvetica Neue"/>
                <a:ea typeface="Helvetica Neue"/>
                <a:cs typeface="Helvetica Neue"/>
                <a:sym typeface="Helvetica Neue"/>
              </a:rPr>
              <a:t>10 KM in 1 Day</a:t>
            </a:r>
            <a:endParaRPr sz="1500">
              <a:solidFill>
                <a:srgbClr val="FFFFFF"/>
              </a:solidFill>
              <a:latin typeface="Helvetica Neue"/>
              <a:ea typeface="Helvetica Neue"/>
              <a:cs typeface="Helvetica Neue"/>
              <a:sym typeface="Helvetica Neue"/>
            </a:endParaRPr>
          </a:p>
        </p:txBody>
      </p:sp>
      <p:cxnSp>
        <p:nvCxnSpPr>
          <p:cNvPr id="482" name="Google Shape;482;p43"/>
          <p:cNvCxnSpPr/>
          <p:nvPr/>
        </p:nvCxnSpPr>
        <p:spPr>
          <a:xfrm flipH="1">
            <a:off x="1322113" y="2359665"/>
            <a:ext cx="6900" cy="555000"/>
          </a:xfrm>
          <a:prstGeom prst="straightConnector1">
            <a:avLst/>
          </a:prstGeom>
          <a:noFill/>
          <a:ln cap="flat" cmpd="sng" w="28575">
            <a:solidFill>
              <a:srgbClr val="FFFFFF"/>
            </a:solidFill>
            <a:prstDash val="solid"/>
            <a:round/>
            <a:headEnd len="med" w="med" type="none"/>
            <a:tailEnd len="med" w="med" type="triangle"/>
          </a:ln>
        </p:spPr>
      </p:cxnSp>
      <p:cxnSp>
        <p:nvCxnSpPr>
          <p:cNvPr id="483" name="Google Shape;483;p43"/>
          <p:cNvCxnSpPr/>
          <p:nvPr/>
        </p:nvCxnSpPr>
        <p:spPr>
          <a:xfrm flipH="1" rot="10800000">
            <a:off x="2233113" y="3981188"/>
            <a:ext cx="735300" cy="7500"/>
          </a:xfrm>
          <a:prstGeom prst="straightConnector1">
            <a:avLst/>
          </a:prstGeom>
          <a:noFill/>
          <a:ln cap="flat" cmpd="sng" w="28575">
            <a:solidFill>
              <a:srgbClr val="FFFFFF"/>
            </a:solidFill>
            <a:prstDash val="solid"/>
            <a:round/>
            <a:headEnd len="med" w="med" type="none"/>
            <a:tailEnd len="med" w="med" type="triangle"/>
          </a:ln>
        </p:spPr>
      </p:cxnSp>
      <p:pic>
        <p:nvPicPr>
          <p:cNvPr id="484" name="Google Shape;484;p43"/>
          <p:cNvPicPr preferRelativeResize="0"/>
          <p:nvPr/>
        </p:nvPicPr>
        <p:blipFill>
          <a:blip r:embed="rId7">
            <a:alphaModFix/>
          </a:blip>
          <a:stretch>
            <a:fillRect/>
          </a:stretch>
        </p:blipFill>
        <p:spPr>
          <a:xfrm>
            <a:off x="3223397" y="3274616"/>
            <a:ext cx="1170203" cy="1170203"/>
          </a:xfrm>
          <a:prstGeom prst="rect">
            <a:avLst/>
          </a:prstGeom>
          <a:noFill/>
          <a:ln>
            <a:noFill/>
          </a:ln>
        </p:spPr>
      </p:pic>
      <p:pic>
        <p:nvPicPr>
          <p:cNvPr id="485" name="Google Shape;485;p43"/>
          <p:cNvPicPr preferRelativeResize="0"/>
          <p:nvPr/>
        </p:nvPicPr>
        <p:blipFill>
          <a:blip r:embed="rId8">
            <a:alphaModFix/>
          </a:blip>
          <a:stretch>
            <a:fillRect/>
          </a:stretch>
        </p:blipFill>
        <p:spPr>
          <a:xfrm>
            <a:off x="6546825" y="1014075"/>
            <a:ext cx="1097865" cy="1097865"/>
          </a:xfrm>
          <a:prstGeom prst="rect">
            <a:avLst/>
          </a:prstGeom>
          <a:noFill/>
          <a:ln>
            <a:noFill/>
          </a:ln>
        </p:spPr>
      </p:pic>
      <p:grpSp>
        <p:nvGrpSpPr>
          <p:cNvPr id="486" name="Google Shape;486;p43"/>
          <p:cNvGrpSpPr/>
          <p:nvPr/>
        </p:nvGrpSpPr>
        <p:grpSpPr>
          <a:xfrm>
            <a:off x="6144813" y="1638355"/>
            <a:ext cx="1901899" cy="1276312"/>
            <a:chOff x="6330251" y="1772200"/>
            <a:chExt cx="1901899" cy="1418125"/>
          </a:xfrm>
        </p:grpSpPr>
        <p:pic>
          <p:nvPicPr>
            <p:cNvPr id="487" name="Google Shape;487;p43"/>
            <p:cNvPicPr preferRelativeResize="0"/>
            <p:nvPr/>
          </p:nvPicPr>
          <p:blipFill rotWithShape="1">
            <a:blip r:embed="rId9">
              <a:alphaModFix/>
            </a:blip>
            <a:srcRect b="0" l="0" r="52758" t="0"/>
            <a:stretch/>
          </p:blipFill>
          <p:spPr>
            <a:xfrm>
              <a:off x="6330251" y="1772200"/>
              <a:ext cx="669949" cy="1418125"/>
            </a:xfrm>
            <a:prstGeom prst="rect">
              <a:avLst/>
            </a:prstGeom>
            <a:noFill/>
            <a:ln>
              <a:noFill/>
            </a:ln>
          </p:spPr>
        </p:pic>
        <p:pic>
          <p:nvPicPr>
            <p:cNvPr id="488" name="Google Shape;488;p43"/>
            <p:cNvPicPr preferRelativeResize="0"/>
            <p:nvPr/>
          </p:nvPicPr>
          <p:blipFill rotWithShape="1">
            <a:blip r:embed="rId9">
              <a:alphaModFix/>
            </a:blip>
            <a:srcRect b="0" l="0" r="53576" t="0"/>
            <a:stretch/>
          </p:blipFill>
          <p:spPr>
            <a:xfrm flipH="1">
              <a:off x="7573800" y="1772200"/>
              <a:ext cx="658350" cy="1418125"/>
            </a:xfrm>
            <a:prstGeom prst="rect">
              <a:avLst/>
            </a:prstGeom>
            <a:noFill/>
            <a:ln>
              <a:noFill/>
            </a:ln>
          </p:spPr>
        </p:pic>
        <p:cxnSp>
          <p:nvCxnSpPr>
            <p:cNvPr id="489" name="Google Shape;489;p43"/>
            <p:cNvCxnSpPr/>
            <p:nvPr/>
          </p:nvCxnSpPr>
          <p:spPr>
            <a:xfrm flipH="1" rot="10800000">
              <a:off x="6841900" y="2306375"/>
              <a:ext cx="732000" cy="7800"/>
            </a:xfrm>
            <a:prstGeom prst="straightConnector1">
              <a:avLst/>
            </a:prstGeom>
            <a:noFill/>
            <a:ln cap="flat" cmpd="sng" w="152400">
              <a:solidFill>
                <a:srgbClr val="000000"/>
              </a:solidFill>
              <a:prstDash val="solid"/>
              <a:round/>
              <a:headEnd len="med" w="med" type="none"/>
              <a:tailEnd len="med" w="med" type="none"/>
            </a:ln>
          </p:spPr>
        </p:cxnSp>
      </p:grpSp>
      <p:sp>
        <p:nvSpPr>
          <p:cNvPr id="490" name="Google Shape;49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4"/>
          <p:cNvSpPr/>
          <p:nvPr/>
        </p:nvSpPr>
        <p:spPr>
          <a:xfrm>
            <a:off x="3905926" y="2148255"/>
            <a:ext cx="1482900" cy="26034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2074298" y="3634065"/>
            <a:ext cx="1482900" cy="1117500"/>
          </a:xfrm>
          <a:prstGeom prst="rect">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4"/>
          <p:cNvPicPr preferRelativeResize="0"/>
          <p:nvPr/>
        </p:nvPicPr>
        <p:blipFill>
          <a:blip r:embed="rId3">
            <a:alphaModFix/>
          </a:blip>
          <a:stretch>
            <a:fillRect/>
          </a:stretch>
        </p:blipFill>
        <p:spPr>
          <a:xfrm>
            <a:off x="1873912" y="2738926"/>
            <a:ext cx="1929567" cy="853247"/>
          </a:xfrm>
          <a:prstGeom prst="rect">
            <a:avLst/>
          </a:prstGeom>
          <a:noFill/>
          <a:ln>
            <a:noFill/>
          </a:ln>
        </p:spPr>
      </p:pic>
      <p:pic>
        <p:nvPicPr>
          <p:cNvPr id="498" name="Google Shape;498;p44"/>
          <p:cNvPicPr preferRelativeResize="0"/>
          <p:nvPr/>
        </p:nvPicPr>
        <p:blipFill>
          <a:blip r:embed="rId4">
            <a:alphaModFix/>
          </a:blip>
          <a:stretch>
            <a:fillRect/>
          </a:stretch>
        </p:blipFill>
        <p:spPr>
          <a:xfrm>
            <a:off x="2472210" y="2178974"/>
            <a:ext cx="732986" cy="594227"/>
          </a:xfrm>
          <a:prstGeom prst="rect">
            <a:avLst/>
          </a:prstGeom>
          <a:noFill/>
          <a:ln>
            <a:noFill/>
          </a:ln>
        </p:spPr>
      </p:pic>
      <p:sp>
        <p:nvSpPr>
          <p:cNvPr id="499" name="Google Shape;499;p44"/>
          <p:cNvSpPr txBox="1"/>
          <p:nvPr/>
        </p:nvSpPr>
        <p:spPr>
          <a:xfrm>
            <a:off x="1936600" y="3681745"/>
            <a:ext cx="17583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Helvetica Neue"/>
                <a:ea typeface="Helvetica Neue"/>
                <a:cs typeface="Helvetica Neue"/>
                <a:sym typeface="Helvetica Neue"/>
              </a:rPr>
              <a:t>Taesoo’s</a:t>
            </a:r>
            <a:endParaRPr sz="1500">
              <a:latin typeface="Helvetica Neue"/>
              <a:ea typeface="Helvetica Neue"/>
              <a:cs typeface="Helvetica Neue"/>
              <a:sym typeface="Helvetica Neue"/>
            </a:endParaRPr>
          </a:p>
        </p:txBody>
      </p:sp>
      <p:sp>
        <p:nvSpPr>
          <p:cNvPr id="500" name="Google Shape;500;p44"/>
          <p:cNvSpPr txBox="1"/>
          <p:nvPr/>
        </p:nvSpPr>
        <p:spPr>
          <a:xfrm>
            <a:off x="3948075" y="2205281"/>
            <a:ext cx="13527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Helvetica Neue"/>
                <a:ea typeface="Helvetica Neue"/>
                <a:cs typeface="Helvetica Neue"/>
                <a:sym typeface="Helvetica Neue"/>
              </a:rPr>
              <a:t>Sejoon’s</a:t>
            </a:r>
            <a:endParaRPr sz="1500">
              <a:latin typeface="Helvetica Neue"/>
              <a:ea typeface="Helvetica Neue"/>
              <a:cs typeface="Helvetica Neue"/>
              <a:sym typeface="Helvetica Neue"/>
            </a:endParaRPr>
          </a:p>
        </p:txBody>
      </p:sp>
      <p:pic>
        <p:nvPicPr>
          <p:cNvPr id="501" name="Google Shape;501;p44"/>
          <p:cNvPicPr preferRelativeResize="0"/>
          <p:nvPr/>
        </p:nvPicPr>
        <p:blipFill>
          <a:blip r:embed="rId3">
            <a:alphaModFix/>
          </a:blip>
          <a:stretch>
            <a:fillRect/>
          </a:stretch>
        </p:blipFill>
        <p:spPr>
          <a:xfrm>
            <a:off x="3682589" y="1244835"/>
            <a:ext cx="1929567" cy="853247"/>
          </a:xfrm>
          <a:prstGeom prst="rect">
            <a:avLst/>
          </a:prstGeom>
          <a:noFill/>
          <a:ln>
            <a:noFill/>
          </a:ln>
        </p:spPr>
      </p:pic>
      <p:pic>
        <p:nvPicPr>
          <p:cNvPr id="502" name="Google Shape;502;p44"/>
          <p:cNvPicPr preferRelativeResize="0"/>
          <p:nvPr/>
        </p:nvPicPr>
        <p:blipFill>
          <a:blip r:embed="rId3">
            <a:alphaModFix/>
          </a:blip>
          <a:stretch>
            <a:fillRect/>
          </a:stretch>
        </p:blipFill>
        <p:spPr>
          <a:xfrm>
            <a:off x="5491265" y="2050817"/>
            <a:ext cx="1929567" cy="853247"/>
          </a:xfrm>
          <a:prstGeom prst="rect">
            <a:avLst/>
          </a:prstGeom>
          <a:noFill/>
          <a:ln>
            <a:noFill/>
          </a:ln>
        </p:spPr>
      </p:pic>
      <p:pic>
        <p:nvPicPr>
          <p:cNvPr id="503" name="Google Shape;503;p44"/>
          <p:cNvPicPr preferRelativeResize="0"/>
          <p:nvPr/>
        </p:nvPicPr>
        <p:blipFill>
          <a:blip r:embed="rId5">
            <a:alphaModFix/>
          </a:blip>
          <a:stretch>
            <a:fillRect/>
          </a:stretch>
        </p:blipFill>
        <p:spPr>
          <a:xfrm>
            <a:off x="6147413" y="1451635"/>
            <a:ext cx="659677" cy="659699"/>
          </a:xfrm>
          <a:prstGeom prst="rect">
            <a:avLst/>
          </a:prstGeom>
          <a:noFill/>
          <a:ln>
            <a:noFill/>
          </a:ln>
        </p:spPr>
      </p:pic>
      <p:pic>
        <p:nvPicPr>
          <p:cNvPr id="504" name="Google Shape;504;p44"/>
          <p:cNvPicPr preferRelativeResize="0"/>
          <p:nvPr/>
        </p:nvPicPr>
        <p:blipFill>
          <a:blip r:embed="rId6">
            <a:alphaModFix/>
          </a:blip>
          <a:stretch>
            <a:fillRect/>
          </a:stretch>
        </p:blipFill>
        <p:spPr>
          <a:xfrm>
            <a:off x="3939488" y="1184130"/>
            <a:ext cx="405719" cy="405720"/>
          </a:xfrm>
          <a:prstGeom prst="rect">
            <a:avLst/>
          </a:prstGeom>
          <a:noFill/>
          <a:ln>
            <a:noFill/>
          </a:ln>
        </p:spPr>
      </p:pic>
      <p:sp>
        <p:nvSpPr>
          <p:cNvPr id="505" name="Google Shape;505;p44"/>
          <p:cNvSpPr/>
          <p:nvPr/>
        </p:nvSpPr>
        <p:spPr>
          <a:xfrm>
            <a:off x="5899038" y="1988010"/>
            <a:ext cx="347100" cy="3123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6756350" y="1988010"/>
            <a:ext cx="347100" cy="3123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44"/>
          <p:cNvCxnSpPr>
            <a:stCxn id="505" idx="6"/>
            <a:endCxn id="506" idx="2"/>
          </p:cNvCxnSpPr>
          <p:nvPr/>
        </p:nvCxnSpPr>
        <p:spPr>
          <a:xfrm>
            <a:off x="6246138" y="2144160"/>
            <a:ext cx="510300" cy="600"/>
          </a:xfrm>
          <a:prstGeom prst="curvedConnector3">
            <a:avLst>
              <a:gd fmla="val 49991" name="adj1"/>
            </a:avLst>
          </a:prstGeom>
          <a:noFill/>
          <a:ln cap="flat" cmpd="sng" w="28575">
            <a:solidFill>
              <a:srgbClr val="000000"/>
            </a:solidFill>
            <a:prstDash val="solid"/>
            <a:round/>
            <a:headEnd len="med" w="med" type="none"/>
            <a:tailEnd len="med" w="med" type="none"/>
          </a:ln>
        </p:spPr>
      </p:cxnSp>
      <p:pic>
        <p:nvPicPr>
          <p:cNvPr id="508" name="Google Shape;508;p44"/>
          <p:cNvPicPr preferRelativeResize="0"/>
          <p:nvPr/>
        </p:nvPicPr>
        <p:blipFill rotWithShape="1">
          <a:blip r:embed="rId7">
            <a:alphaModFix/>
          </a:blip>
          <a:srcRect b="0" l="0" r="0" t="10394"/>
          <a:stretch/>
        </p:blipFill>
        <p:spPr>
          <a:xfrm>
            <a:off x="6192075" y="2365886"/>
            <a:ext cx="528000" cy="363543"/>
          </a:xfrm>
          <a:prstGeom prst="rect">
            <a:avLst/>
          </a:prstGeom>
          <a:noFill/>
          <a:ln>
            <a:noFill/>
          </a:ln>
        </p:spPr>
      </p:pic>
      <p:pic>
        <p:nvPicPr>
          <p:cNvPr id="509" name="Google Shape;509;p44"/>
          <p:cNvPicPr preferRelativeResize="0"/>
          <p:nvPr/>
        </p:nvPicPr>
        <p:blipFill rotWithShape="1">
          <a:blip r:embed="rId8">
            <a:alphaModFix/>
          </a:blip>
          <a:srcRect b="0" l="0" r="0" t="14792"/>
          <a:stretch/>
        </p:blipFill>
        <p:spPr>
          <a:xfrm>
            <a:off x="4383388" y="1589850"/>
            <a:ext cx="528000" cy="405720"/>
          </a:xfrm>
          <a:prstGeom prst="rect">
            <a:avLst/>
          </a:prstGeom>
          <a:noFill/>
          <a:ln>
            <a:noFill/>
          </a:ln>
        </p:spPr>
      </p:pic>
      <p:pic>
        <p:nvPicPr>
          <p:cNvPr id="510" name="Google Shape;510;p44"/>
          <p:cNvPicPr preferRelativeResize="0"/>
          <p:nvPr/>
        </p:nvPicPr>
        <p:blipFill>
          <a:blip r:embed="rId9">
            <a:alphaModFix/>
          </a:blip>
          <a:stretch>
            <a:fillRect/>
          </a:stretch>
        </p:blipFill>
        <p:spPr>
          <a:xfrm>
            <a:off x="4276238" y="1184130"/>
            <a:ext cx="667845" cy="667845"/>
          </a:xfrm>
          <a:prstGeom prst="rect">
            <a:avLst/>
          </a:prstGeom>
          <a:noFill/>
          <a:ln>
            <a:noFill/>
          </a:ln>
        </p:spPr>
      </p:pic>
      <p:sp>
        <p:nvSpPr>
          <p:cNvPr id="511" name="Google Shape;511;p44"/>
          <p:cNvSpPr/>
          <p:nvPr/>
        </p:nvSpPr>
        <p:spPr>
          <a:xfrm>
            <a:off x="5737550" y="2956095"/>
            <a:ext cx="1482900" cy="1795500"/>
          </a:xfrm>
          <a:prstGeom prst="rect">
            <a:avLst/>
          </a:prstGeom>
          <a:solidFill>
            <a:srgbClr val="F3F3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txBox="1"/>
          <p:nvPr/>
        </p:nvSpPr>
        <p:spPr>
          <a:xfrm>
            <a:off x="5779699" y="2995535"/>
            <a:ext cx="1352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Helvetica Neue"/>
                <a:ea typeface="Helvetica Neue"/>
                <a:cs typeface="Helvetica Neue"/>
                <a:sym typeface="Helvetica Neue"/>
              </a:rPr>
              <a:t>Chanju’s</a:t>
            </a:r>
            <a:endParaRPr sz="1500">
              <a:latin typeface="Helvetica Neue"/>
              <a:ea typeface="Helvetica Neue"/>
              <a:cs typeface="Helvetica Neue"/>
              <a:sym typeface="Helvetica Neue"/>
            </a:endParaRPr>
          </a:p>
        </p:txBody>
      </p:sp>
      <p:sp>
        <p:nvSpPr>
          <p:cNvPr id="513" name="Google Shape;513;p44"/>
          <p:cNvSpPr txBox="1"/>
          <p:nvPr>
            <p:ph idx="4294967295" type="title"/>
          </p:nvPr>
        </p:nvSpPr>
        <p:spPr>
          <a:xfrm>
            <a:off x="80400" y="7206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Raising a Nupjooki </a:t>
            </a:r>
            <a:br>
              <a:rPr lang="en">
                <a:solidFill>
                  <a:srgbClr val="000000"/>
                </a:solidFill>
                <a:latin typeface="Helvetica Neue"/>
                <a:ea typeface="Helvetica Neue"/>
                <a:cs typeface="Helvetica Neue"/>
                <a:sym typeface="Helvetica Neue"/>
              </a:rPr>
            </a:br>
            <a:r>
              <a:rPr lang="en" sz="2000">
                <a:solidFill>
                  <a:srgbClr val="000000"/>
                </a:solidFill>
                <a:latin typeface="Helvetica Neue"/>
                <a:ea typeface="Helvetica Neue"/>
                <a:cs typeface="Helvetica Neue"/>
                <a:sym typeface="Helvetica Neue"/>
              </a:rPr>
              <a:t>Nupjooki Fashion Contest</a:t>
            </a:r>
            <a:endParaRPr sz="2000">
              <a:solidFill>
                <a:srgbClr val="000000"/>
              </a:solidFill>
              <a:latin typeface="Helvetica Neue"/>
              <a:ea typeface="Helvetica Neue"/>
              <a:cs typeface="Helvetica Neue"/>
              <a:sym typeface="Helvetica Neue"/>
            </a:endParaRPr>
          </a:p>
        </p:txBody>
      </p:sp>
      <p:pic>
        <p:nvPicPr>
          <p:cNvPr id="514" name="Google Shape;514;p44"/>
          <p:cNvPicPr preferRelativeResize="0"/>
          <p:nvPr/>
        </p:nvPicPr>
        <p:blipFill>
          <a:blip r:embed="rId10">
            <a:alphaModFix/>
          </a:blip>
          <a:stretch>
            <a:fillRect/>
          </a:stretch>
        </p:blipFill>
        <p:spPr>
          <a:xfrm>
            <a:off x="4201425" y="334866"/>
            <a:ext cx="802755" cy="802755"/>
          </a:xfrm>
          <a:prstGeom prst="rect">
            <a:avLst/>
          </a:prstGeom>
          <a:noFill/>
          <a:ln>
            <a:noFill/>
          </a:ln>
        </p:spPr>
      </p:pic>
      <p:grpSp>
        <p:nvGrpSpPr>
          <p:cNvPr id="515" name="Google Shape;515;p44"/>
          <p:cNvGrpSpPr/>
          <p:nvPr/>
        </p:nvGrpSpPr>
        <p:grpSpPr>
          <a:xfrm>
            <a:off x="2162437" y="2424001"/>
            <a:ext cx="1352623" cy="907742"/>
            <a:chOff x="6330260" y="1772200"/>
            <a:chExt cx="1901889" cy="1418125"/>
          </a:xfrm>
        </p:grpSpPr>
        <p:pic>
          <p:nvPicPr>
            <p:cNvPr id="516" name="Google Shape;516;p44"/>
            <p:cNvPicPr preferRelativeResize="0"/>
            <p:nvPr/>
          </p:nvPicPr>
          <p:blipFill rotWithShape="1">
            <a:blip r:embed="rId11">
              <a:alphaModFix/>
            </a:blip>
            <a:srcRect b="0" l="0" r="50497" t="0"/>
            <a:stretch/>
          </p:blipFill>
          <p:spPr>
            <a:xfrm>
              <a:off x="6330260" y="1772212"/>
              <a:ext cx="702015" cy="1418113"/>
            </a:xfrm>
            <a:prstGeom prst="rect">
              <a:avLst/>
            </a:prstGeom>
            <a:noFill/>
            <a:ln>
              <a:noFill/>
            </a:ln>
          </p:spPr>
        </p:pic>
        <p:pic>
          <p:nvPicPr>
            <p:cNvPr id="517" name="Google Shape;517;p44"/>
            <p:cNvPicPr preferRelativeResize="0"/>
            <p:nvPr/>
          </p:nvPicPr>
          <p:blipFill rotWithShape="1">
            <a:blip r:embed="rId11">
              <a:alphaModFix/>
            </a:blip>
            <a:srcRect b="0" l="0" r="50497" t="0"/>
            <a:stretch/>
          </p:blipFill>
          <p:spPr>
            <a:xfrm flipH="1">
              <a:off x="7530135" y="1772200"/>
              <a:ext cx="702015" cy="1418113"/>
            </a:xfrm>
            <a:prstGeom prst="rect">
              <a:avLst/>
            </a:prstGeom>
            <a:noFill/>
            <a:ln>
              <a:noFill/>
            </a:ln>
          </p:spPr>
        </p:pic>
        <p:cxnSp>
          <p:nvCxnSpPr>
            <p:cNvPr id="518" name="Google Shape;518;p44"/>
            <p:cNvCxnSpPr/>
            <p:nvPr/>
          </p:nvCxnSpPr>
          <p:spPr>
            <a:xfrm>
              <a:off x="6994320" y="2288446"/>
              <a:ext cx="573600" cy="0"/>
            </a:xfrm>
            <a:prstGeom prst="straightConnector1">
              <a:avLst/>
            </a:prstGeom>
            <a:noFill/>
            <a:ln cap="flat" cmpd="sng" w="76200">
              <a:solidFill>
                <a:srgbClr val="000000"/>
              </a:solidFill>
              <a:prstDash val="solid"/>
              <a:round/>
              <a:headEnd len="med" w="med" type="none"/>
              <a:tailEnd len="med" w="med" type="none"/>
            </a:ln>
          </p:spPr>
        </p:cxnSp>
        <p:cxnSp>
          <p:nvCxnSpPr>
            <p:cNvPr id="519" name="Google Shape;519;p44"/>
            <p:cNvCxnSpPr/>
            <p:nvPr/>
          </p:nvCxnSpPr>
          <p:spPr>
            <a:xfrm>
              <a:off x="7000200" y="2396900"/>
              <a:ext cx="573600" cy="0"/>
            </a:xfrm>
            <a:prstGeom prst="straightConnector1">
              <a:avLst/>
            </a:prstGeom>
            <a:noFill/>
            <a:ln cap="flat" cmpd="sng" w="76200">
              <a:solidFill>
                <a:srgbClr val="000000"/>
              </a:solidFill>
              <a:prstDash val="solid"/>
              <a:round/>
              <a:headEnd len="med" w="med" type="none"/>
              <a:tailEnd len="med" w="med" type="none"/>
            </a:ln>
          </p:spPr>
        </p:cxnSp>
      </p:grpSp>
      <p:sp>
        <p:nvSpPr>
          <p:cNvPr id="520" name="Google Shape;52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24" name="Shape 524"/>
        <p:cNvGrpSpPr/>
        <p:nvPr/>
      </p:nvGrpSpPr>
      <p:grpSpPr>
        <a:xfrm>
          <a:off x="0" y="0"/>
          <a:ext cx="0" cy="0"/>
          <a:chOff x="0" y="0"/>
          <a:chExt cx="0" cy="0"/>
        </a:xfrm>
      </p:grpSpPr>
      <p:sp>
        <p:nvSpPr>
          <p:cNvPr id="525" name="Google Shape;525;p45"/>
          <p:cNvSpPr/>
          <p:nvPr/>
        </p:nvSpPr>
        <p:spPr>
          <a:xfrm>
            <a:off x="4534375" y="3995665"/>
            <a:ext cx="139800" cy="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flipH="1" rot="10800000">
            <a:off x="5986575" y="4161674"/>
            <a:ext cx="139800" cy="33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4604350" y="2606531"/>
            <a:ext cx="139800" cy="13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txBox="1"/>
          <p:nvPr>
            <p:ph idx="4294967295" type="ctrTitle"/>
          </p:nvPr>
        </p:nvSpPr>
        <p:spPr>
          <a:xfrm>
            <a:off x="5986413" y="739125"/>
            <a:ext cx="2648700" cy="580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Helvetica Neue"/>
                <a:ea typeface="Helvetica Neue"/>
                <a:cs typeface="Helvetica Neue"/>
                <a:sym typeface="Helvetica Neue"/>
              </a:rPr>
              <a:t>Detection</a:t>
            </a:r>
            <a:endParaRPr>
              <a:solidFill>
                <a:srgbClr val="000000"/>
              </a:solidFill>
              <a:latin typeface="Helvetica Neue"/>
              <a:ea typeface="Helvetica Neue"/>
              <a:cs typeface="Helvetica Neue"/>
              <a:sym typeface="Helvetica Neue"/>
            </a:endParaRPr>
          </a:p>
        </p:txBody>
      </p:sp>
      <p:sp>
        <p:nvSpPr>
          <p:cNvPr id="529" name="Google Shape;529;p45"/>
          <p:cNvSpPr txBox="1"/>
          <p:nvPr>
            <p:ph idx="4294967295" type="ctrTitle"/>
          </p:nvPr>
        </p:nvSpPr>
        <p:spPr>
          <a:xfrm>
            <a:off x="5986413" y="1745235"/>
            <a:ext cx="2648700" cy="580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Helvetica Neue"/>
                <a:ea typeface="Helvetica Neue"/>
                <a:cs typeface="Helvetica Neue"/>
                <a:sym typeface="Helvetica Neue"/>
              </a:rPr>
              <a:t>Gamification</a:t>
            </a:r>
            <a:endParaRPr>
              <a:solidFill>
                <a:srgbClr val="000000"/>
              </a:solidFill>
              <a:latin typeface="Helvetica Neue"/>
              <a:ea typeface="Helvetica Neue"/>
              <a:cs typeface="Helvetica Neue"/>
              <a:sym typeface="Helvetica Neue"/>
            </a:endParaRPr>
          </a:p>
        </p:txBody>
      </p:sp>
      <p:sp>
        <p:nvSpPr>
          <p:cNvPr id="530" name="Google Shape;530;p45"/>
          <p:cNvSpPr/>
          <p:nvPr/>
        </p:nvSpPr>
        <p:spPr>
          <a:xfrm>
            <a:off x="4502100" y="3475481"/>
            <a:ext cx="139800" cy="13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45"/>
          <p:cNvCxnSpPr>
            <a:stCxn id="525" idx="3"/>
            <a:endCxn id="528" idx="1"/>
          </p:cNvCxnSpPr>
          <p:nvPr/>
        </p:nvCxnSpPr>
        <p:spPr>
          <a:xfrm flipH="1" rot="10800000">
            <a:off x="4674175" y="1029265"/>
            <a:ext cx="1312200" cy="3010800"/>
          </a:xfrm>
          <a:prstGeom prst="curvedConnector3">
            <a:avLst>
              <a:gd fmla="val 50001" name="adj1"/>
            </a:avLst>
          </a:prstGeom>
          <a:noFill/>
          <a:ln cap="flat" cmpd="sng" w="28575">
            <a:solidFill>
              <a:srgbClr val="FFFFFF"/>
            </a:solidFill>
            <a:prstDash val="solid"/>
            <a:round/>
            <a:headEnd len="med" w="med" type="none"/>
            <a:tailEnd len="med" w="med" type="none"/>
          </a:ln>
        </p:spPr>
      </p:cxnSp>
      <p:cxnSp>
        <p:nvCxnSpPr>
          <p:cNvPr id="532" name="Google Shape;532;p45"/>
          <p:cNvCxnSpPr>
            <a:stCxn id="530" idx="3"/>
            <a:endCxn id="529" idx="1"/>
          </p:cNvCxnSpPr>
          <p:nvPr/>
        </p:nvCxnSpPr>
        <p:spPr>
          <a:xfrm flipH="1" rot="10800000">
            <a:off x="4641900" y="2035481"/>
            <a:ext cx="1344600" cy="1509600"/>
          </a:xfrm>
          <a:prstGeom prst="curvedConnector3">
            <a:avLst>
              <a:gd fmla="val 49997" name="adj1"/>
            </a:avLst>
          </a:prstGeom>
          <a:noFill/>
          <a:ln cap="flat" cmpd="sng" w="38100">
            <a:solidFill>
              <a:srgbClr val="FFFFFF"/>
            </a:solidFill>
            <a:prstDash val="solid"/>
            <a:round/>
            <a:headEnd len="med" w="med" type="none"/>
            <a:tailEnd len="med" w="med" type="none"/>
          </a:ln>
        </p:spPr>
      </p:cxnSp>
      <p:cxnSp>
        <p:nvCxnSpPr>
          <p:cNvPr id="533" name="Google Shape;533;p45"/>
          <p:cNvCxnSpPr>
            <a:stCxn id="527" idx="3"/>
            <a:endCxn id="526" idx="1"/>
          </p:cNvCxnSpPr>
          <p:nvPr/>
        </p:nvCxnSpPr>
        <p:spPr>
          <a:xfrm>
            <a:off x="4744150" y="2676131"/>
            <a:ext cx="1242300" cy="1650900"/>
          </a:xfrm>
          <a:prstGeom prst="curvedConnector3">
            <a:avLst>
              <a:gd fmla="val 50005" name="adj1"/>
            </a:avLst>
          </a:prstGeom>
          <a:noFill/>
          <a:ln cap="flat" cmpd="sng" w="38100">
            <a:solidFill>
              <a:srgbClr val="FFFFFF"/>
            </a:solidFill>
            <a:prstDash val="solid"/>
            <a:round/>
            <a:headEnd len="med" w="med" type="none"/>
            <a:tailEnd len="med" w="med" type="none"/>
          </a:ln>
        </p:spPr>
      </p:cxnSp>
      <p:sp>
        <p:nvSpPr>
          <p:cNvPr id="534" name="Google Shape;534;p45"/>
          <p:cNvSpPr txBox="1"/>
          <p:nvPr>
            <p:ph idx="4294967295" type="ctrTitle"/>
          </p:nvPr>
        </p:nvSpPr>
        <p:spPr>
          <a:xfrm>
            <a:off x="5986425" y="2842400"/>
            <a:ext cx="2648700" cy="19563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Special Sauce</a:t>
            </a:r>
            <a:endParaRPr>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Leveraging social dynamics</a:t>
            </a:r>
            <a:endParaRPr sz="1800">
              <a:solidFill>
                <a:srgbClr val="000000"/>
              </a:solidFill>
              <a:latin typeface="Helvetica Neue"/>
              <a:ea typeface="Helvetica Neue"/>
              <a:cs typeface="Helvetica Neue"/>
              <a:sym typeface="Helvetica Neue"/>
            </a:endParaRPr>
          </a:p>
          <a:p>
            <a:pPr indent="-342900" lvl="0" marL="457200" rtl="0" algn="l">
              <a:spcBef>
                <a:spcPts val="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Designed for KAIST students and campus</a:t>
            </a:r>
            <a:endParaRPr sz="1800">
              <a:solidFill>
                <a:srgbClr val="000000"/>
              </a:solidFill>
              <a:latin typeface="Helvetica Neue"/>
              <a:ea typeface="Helvetica Neue"/>
              <a:cs typeface="Helvetica Neue"/>
              <a:sym typeface="Helvetica Neue"/>
            </a:endParaRPr>
          </a:p>
        </p:txBody>
      </p:sp>
      <p:sp>
        <p:nvSpPr>
          <p:cNvPr id="535" name="Google Shape;535;p45"/>
          <p:cNvSpPr/>
          <p:nvPr/>
        </p:nvSpPr>
        <p:spPr>
          <a:xfrm>
            <a:off x="4502100" y="1720913"/>
            <a:ext cx="139800" cy="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45"/>
          <p:cNvCxnSpPr>
            <a:stCxn id="535" idx="3"/>
            <a:endCxn id="528" idx="1"/>
          </p:cNvCxnSpPr>
          <p:nvPr/>
        </p:nvCxnSpPr>
        <p:spPr>
          <a:xfrm flipH="1" rot="10800000">
            <a:off x="4641900" y="1029113"/>
            <a:ext cx="1344600" cy="736200"/>
          </a:xfrm>
          <a:prstGeom prst="curvedConnector3">
            <a:avLst>
              <a:gd fmla="val 49997" name="adj1"/>
            </a:avLst>
          </a:prstGeom>
          <a:noFill/>
          <a:ln cap="flat" cmpd="sng" w="28575">
            <a:solidFill>
              <a:srgbClr val="FFFFFF"/>
            </a:solidFill>
            <a:prstDash val="solid"/>
            <a:round/>
            <a:headEnd len="med" w="med" type="none"/>
            <a:tailEnd len="med" w="med" type="none"/>
          </a:ln>
        </p:spPr>
      </p:cxnSp>
      <p:sp>
        <p:nvSpPr>
          <p:cNvPr id="537" name="Google Shape;537;p4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Goal: Our App = Delicious Burger</a:t>
            </a:r>
            <a:endParaRPr>
              <a:solidFill>
                <a:srgbClr val="FFFFFF"/>
              </a:solidFill>
              <a:latin typeface="Helvetica Neue"/>
              <a:ea typeface="Helvetica Neue"/>
              <a:cs typeface="Helvetica Neue"/>
              <a:sym typeface="Helvetica Neue"/>
            </a:endParaRPr>
          </a:p>
        </p:txBody>
      </p:sp>
      <p:sp>
        <p:nvSpPr>
          <p:cNvPr id="538" name="Google Shape;53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45"/>
          <p:cNvPicPr preferRelativeResize="0"/>
          <p:nvPr/>
        </p:nvPicPr>
        <p:blipFill>
          <a:blip r:embed="rId3">
            <a:alphaModFix/>
          </a:blip>
          <a:stretch>
            <a:fillRect/>
          </a:stretch>
        </p:blipFill>
        <p:spPr>
          <a:xfrm>
            <a:off x="449975" y="522987"/>
            <a:ext cx="5058050" cy="4638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3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3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3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3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3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3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3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3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43" name="Shape 543"/>
        <p:cNvGrpSpPr/>
        <p:nvPr/>
      </p:nvGrpSpPr>
      <p:grpSpPr>
        <a:xfrm>
          <a:off x="0" y="0"/>
          <a:ext cx="0" cy="0"/>
          <a:chOff x="0" y="0"/>
          <a:chExt cx="0" cy="0"/>
        </a:xfrm>
      </p:grpSpPr>
      <p:sp>
        <p:nvSpPr>
          <p:cNvPr id="544" name="Google Shape;544;p46"/>
          <p:cNvSpPr txBox="1"/>
          <p:nvPr>
            <p:ph idx="4294967295" type="title"/>
          </p:nvPr>
        </p:nvSpPr>
        <p:spPr>
          <a:xfrm>
            <a:off x="1773150" y="2212110"/>
            <a:ext cx="55977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Helvetica Neue"/>
                <a:ea typeface="Helvetica Neue"/>
                <a:cs typeface="Helvetica Neue"/>
                <a:sym typeface="Helvetica Neue"/>
              </a:rPr>
              <a:t>Thank You!</a:t>
            </a:r>
            <a:endParaRPr sz="4000">
              <a:solidFill>
                <a:srgbClr val="FFFFFF"/>
              </a:solidFill>
              <a:latin typeface="Helvetica Neue"/>
              <a:ea typeface="Helvetica Neue"/>
              <a:cs typeface="Helvetica Neue"/>
              <a:sym typeface="Helvetica Neue"/>
            </a:endParaRPr>
          </a:p>
        </p:txBody>
      </p:sp>
      <p:sp>
        <p:nvSpPr>
          <p:cNvPr id="545" name="Google Shape;54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49" name="Shape 549"/>
        <p:cNvGrpSpPr/>
        <p:nvPr/>
      </p:nvGrpSpPr>
      <p:grpSpPr>
        <a:xfrm>
          <a:off x="0" y="0"/>
          <a:ext cx="0" cy="0"/>
          <a:chOff x="0" y="0"/>
          <a:chExt cx="0" cy="0"/>
        </a:xfrm>
      </p:grpSpPr>
      <p:sp>
        <p:nvSpPr>
          <p:cNvPr id="550" name="Google Shape;550;p47"/>
          <p:cNvSpPr/>
          <p:nvPr/>
        </p:nvSpPr>
        <p:spPr>
          <a:xfrm>
            <a:off x="-124450" y="-6925"/>
            <a:ext cx="2234700" cy="52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txBox="1"/>
          <p:nvPr>
            <p:ph idx="4294967295" type="title"/>
          </p:nvPr>
        </p:nvSpPr>
        <p:spPr>
          <a:xfrm>
            <a:off x="6800" y="1814850"/>
            <a:ext cx="1972200" cy="15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Tentative</a:t>
            </a:r>
            <a:br>
              <a:rPr lang="en">
                <a:solidFill>
                  <a:srgbClr val="000000"/>
                </a:solidFill>
              </a:rPr>
            </a:br>
            <a:r>
              <a:rPr lang="en">
                <a:solidFill>
                  <a:srgbClr val="000000"/>
                </a:solidFill>
              </a:rPr>
              <a:t>Testing</a:t>
            </a:r>
            <a:endParaRPr>
              <a:solidFill>
                <a:srgbClr val="000000"/>
              </a:solidFill>
            </a:endParaRPr>
          </a:p>
          <a:p>
            <a:pPr indent="0" lvl="0" marL="0" rtl="0" algn="ctr">
              <a:spcBef>
                <a:spcPts val="0"/>
              </a:spcBef>
              <a:spcAft>
                <a:spcPts val="0"/>
              </a:spcAft>
              <a:buNone/>
            </a:pPr>
            <a:r>
              <a:rPr lang="en">
                <a:solidFill>
                  <a:srgbClr val="000000"/>
                </a:solidFill>
              </a:rPr>
              <a:t>Methods</a:t>
            </a:r>
            <a:endParaRPr>
              <a:solidFill>
                <a:srgbClr val="000000"/>
              </a:solidFill>
            </a:endParaRPr>
          </a:p>
        </p:txBody>
      </p:sp>
      <p:sp>
        <p:nvSpPr>
          <p:cNvPr id="552" name="Google Shape;55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53" name="Google Shape;553;p47"/>
          <p:cNvCxnSpPr>
            <a:stCxn id="550" idx="3"/>
          </p:cNvCxnSpPr>
          <p:nvPr/>
        </p:nvCxnSpPr>
        <p:spPr>
          <a:xfrm>
            <a:off x="2110250" y="2595875"/>
            <a:ext cx="7217400" cy="3600"/>
          </a:xfrm>
          <a:prstGeom prst="straightConnector1">
            <a:avLst/>
          </a:prstGeom>
          <a:noFill/>
          <a:ln cap="flat" cmpd="sng" w="76200">
            <a:solidFill>
              <a:srgbClr val="FFFFFF"/>
            </a:solidFill>
            <a:prstDash val="solid"/>
            <a:round/>
            <a:headEnd len="med" w="med" type="none"/>
            <a:tailEnd len="med" w="med" type="none"/>
          </a:ln>
        </p:spPr>
      </p:cxnSp>
      <p:sp>
        <p:nvSpPr>
          <p:cNvPr id="554" name="Google Shape;554;p47"/>
          <p:cNvSpPr txBox="1"/>
          <p:nvPr>
            <p:ph idx="4294967295" type="title"/>
          </p:nvPr>
        </p:nvSpPr>
        <p:spPr>
          <a:xfrm>
            <a:off x="2262100" y="1020325"/>
            <a:ext cx="1685400" cy="4800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Helvetica Neue"/>
                <a:ea typeface="Helvetica Neue"/>
                <a:cs typeface="Helvetica Neue"/>
                <a:sym typeface="Helvetica Neue"/>
              </a:rPr>
              <a:t>Gamification</a:t>
            </a:r>
            <a:endParaRPr sz="2000">
              <a:solidFill>
                <a:srgbClr val="000000"/>
              </a:solidFill>
              <a:latin typeface="Helvetica Neue"/>
              <a:ea typeface="Helvetica Neue"/>
              <a:cs typeface="Helvetica Neue"/>
              <a:sym typeface="Helvetica Neue"/>
            </a:endParaRPr>
          </a:p>
        </p:txBody>
      </p:sp>
      <p:sp>
        <p:nvSpPr>
          <p:cNvPr id="555" name="Google Shape;555;p47"/>
          <p:cNvSpPr txBox="1"/>
          <p:nvPr>
            <p:ph idx="4294967295" type="title"/>
          </p:nvPr>
        </p:nvSpPr>
        <p:spPr>
          <a:xfrm>
            <a:off x="4239625" y="325675"/>
            <a:ext cx="4232700" cy="18693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Bring in bikers</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Show them paper prototypes for different gamification ideas</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Let them interact with them while prompting them with questions</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Make</a:t>
            </a:r>
            <a:r>
              <a:rPr lang="en" sz="1800">
                <a:solidFill>
                  <a:srgbClr val="FFFFFF"/>
                </a:solidFill>
                <a:latin typeface="Helvetica Neue"/>
                <a:ea typeface="Helvetica Neue"/>
                <a:cs typeface="Helvetica Neue"/>
                <a:sym typeface="Helvetica Neue"/>
              </a:rPr>
              <a:t> them choose their favorite</a:t>
            </a:r>
            <a:endParaRPr sz="1800">
              <a:solidFill>
                <a:srgbClr val="FFFFFF"/>
              </a:solidFill>
              <a:latin typeface="Helvetica Neue"/>
              <a:ea typeface="Helvetica Neue"/>
              <a:cs typeface="Helvetica Neue"/>
              <a:sym typeface="Helvetica Neue"/>
            </a:endParaRPr>
          </a:p>
        </p:txBody>
      </p:sp>
      <p:sp>
        <p:nvSpPr>
          <p:cNvPr id="556" name="Google Shape;556;p47"/>
          <p:cNvSpPr txBox="1"/>
          <p:nvPr>
            <p:ph idx="4294967295" type="title"/>
          </p:nvPr>
        </p:nvSpPr>
        <p:spPr>
          <a:xfrm>
            <a:off x="2262100" y="3328650"/>
            <a:ext cx="1685400" cy="1140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Helvetica Neue"/>
                <a:ea typeface="Helvetica Neue"/>
                <a:cs typeface="Helvetica Neue"/>
                <a:sym typeface="Helvetica Neue"/>
              </a:rPr>
              <a:t>Long-term Behavior Change </a:t>
            </a:r>
            <a:endParaRPr sz="2000">
              <a:solidFill>
                <a:srgbClr val="000000"/>
              </a:solidFill>
              <a:latin typeface="Helvetica Neue"/>
              <a:ea typeface="Helvetica Neue"/>
              <a:cs typeface="Helvetica Neue"/>
              <a:sym typeface="Helvetica Neue"/>
            </a:endParaRPr>
          </a:p>
        </p:txBody>
      </p:sp>
      <p:sp>
        <p:nvSpPr>
          <p:cNvPr id="557" name="Google Shape;557;p47"/>
          <p:cNvSpPr txBox="1"/>
          <p:nvPr>
            <p:ph idx="4294967295" type="title"/>
          </p:nvPr>
        </p:nvSpPr>
        <p:spPr>
          <a:xfrm>
            <a:off x="4239625" y="2964450"/>
            <a:ext cx="4470900" cy="18693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Finish application early for long-term testing</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Conduct a pre-survey</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Test application for 2 weeks</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AutoNum type="arabicPeriod"/>
            </a:pPr>
            <a:r>
              <a:rPr lang="en" sz="1800">
                <a:solidFill>
                  <a:srgbClr val="FFFFFF"/>
                </a:solidFill>
                <a:latin typeface="Helvetica Neue"/>
                <a:ea typeface="Helvetica Neue"/>
                <a:cs typeface="Helvetica Neue"/>
                <a:sym typeface="Helvetica Neue"/>
              </a:rPr>
              <a:t>Compile data from application &amp; conduct post-survey</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6"/>
          <p:cNvPicPr preferRelativeResize="0"/>
          <p:nvPr/>
        </p:nvPicPr>
        <p:blipFill>
          <a:blip r:embed="rId3">
            <a:alphaModFix/>
          </a:blip>
          <a:stretch>
            <a:fillRect/>
          </a:stretch>
        </p:blipFill>
        <p:spPr>
          <a:xfrm>
            <a:off x="1069650" y="344092"/>
            <a:ext cx="6304231" cy="4455294"/>
          </a:xfrm>
          <a:prstGeom prst="rect">
            <a:avLst/>
          </a:prstGeom>
          <a:noFill/>
          <a:ln>
            <a:noFill/>
          </a:ln>
        </p:spPr>
      </p:pic>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1202688" y="428738"/>
            <a:ext cx="6064740" cy="4286027"/>
          </a:xfrm>
          <a:prstGeom prst="rect">
            <a:avLst/>
          </a:prstGeom>
          <a:noFill/>
          <a:ln>
            <a:noFill/>
          </a:ln>
        </p:spPr>
      </p:pic>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1153274" y="397292"/>
            <a:ext cx="6153710" cy="4348911"/>
          </a:xfrm>
          <a:prstGeom prst="rect">
            <a:avLst/>
          </a:prstGeom>
          <a:noFill/>
          <a:ln>
            <a:noFill/>
          </a:ln>
        </p:spPr>
      </p:pic>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0" name="Shape 90"/>
        <p:cNvGrpSpPr/>
        <p:nvPr/>
      </p:nvGrpSpPr>
      <p:grpSpPr>
        <a:xfrm>
          <a:off x="0" y="0"/>
          <a:ext cx="0" cy="0"/>
          <a:chOff x="0" y="0"/>
          <a:chExt cx="0" cy="0"/>
        </a:xfrm>
      </p:grpSpPr>
      <p:sp>
        <p:nvSpPr>
          <p:cNvPr id="91" name="Google Shape;91;p19"/>
          <p:cNvSpPr txBox="1"/>
          <p:nvPr/>
        </p:nvSpPr>
        <p:spPr>
          <a:xfrm>
            <a:off x="1027750" y="570915"/>
            <a:ext cx="5337600" cy="28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2" name="Google Shape;92;p19"/>
          <p:cNvPicPr preferRelativeResize="0"/>
          <p:nvPr/>
        </p:nvPicPr>
        <p:blipFill rotWithShape="1">
          <a:blip r:embed="rId3">
            <a:alphaModFix/>
          </a:blip>
          <a:srcRect b="2893" l="0" r="0" t="0"/>
          <a:stretch/>
        </p:blipFill>
        <p:spPr>
          <a:xfrm>
            <a:off x="815175" y="251370"/>
            <a:ext cx="7513652" cy="4640760"/>
          </a:xfrm>
          <a:prstGeom prst="rect">
            <a:avLst/>
          </a:prstGeom>
          <a:noFill/>
          <a:ln>
            <a:noFill/>
          </a:ln>
        </p:spPr>
      </p:pic>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9411625" y="2362275"/>
            <a:ext cx="1139760" cy="2308275"/>
          </a:xfrm>
          <a:prstGeom prst="rect">
            <a:avLst/>
          </a:prstGeom>
          <a:noFill/>
          <a:ln>
            <a:noFill/>
          </a:ln>
        </p:spPr>
      </p:pic>
      <p:grpSp>
        <p:nvGrpSpPr>
          <p:cNvPr id="99" name="Google Shape;99;p20"/>
          <p:cNvGrpSpPr/>
          <p:nvPr/>
        </p:nvGrpSpPr>
        <p:grpSpPr>
          <a:xfrm>
            <a:off x="1837873" y="1555960"/>
            <a:ext cx="1581813" cy="2880633"/>
            <a:chOff x="378475" y="0"/>
            <a:chExt cx="2888100" cy="5849000"/>
          </a:xfrm>
        </p:grpSpPr>
        <p:pic>
          <p:nvPicPr>
            <p:cNvPr id="100" name="Google Shape;100;p20"/>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01" name="Google Shape;101;p20"/>
            <p:cNvSpPr txBox="1"/>
            <p:nvPr/>
          </p:nvSpPr>
          <p:spPr>
            <a:xfrm>
              <a:off x="571330" y="704956"/>
              <a:ext cx="25053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pic>
        <p:nvPicPr>
          <p:cNvPr id="102" name="Google Shape;102;p20"/>
          <p:cNvPicPr preferRelativeResize="0"/>
          <p:nvPr/>
        </p:nvPicPr>
        <p:blipFill>
          <a:blip r:embed="rId4">
            <a:alphaModFix/>
          </a:blip>
          <a:stretch>
            <a:fillRect/>
          </a:stretch>
        </p:blipFill>
        <p:spPr>
          <a:xfrm flipH="1">
            <a:off x="2277108" y="2362286"/>
            <a:ext cx="791258" cy="791258"/>
          </a:xfrm>
          <a:prstGeom prst="rect">
            <a:avLst/>
          </a:prstGeom>
          <a:noFill/>
          <a:ln>
            <a:noFill/>
          </a:ln>
        </p:spPr>
      </p:pic>
      <p:grpSp>
        <p:nvGrpSpPr>
          <p:cNvPr id="103" name="Google Shape;103;p20"/>
          <p:cNvGrpSpPr/>
          <p:nvPr/>
        </p:nvGrpSpPr>
        <p:grpSpPr>
          <a:xfrm>
            <a:off x="5616713" y="1555960"/>
            <a:ext cx="1581813" cy="2880633"/>
            <a:chOff x="378475" y="0"/>
            <a:chExt cx="2888100" cy="5849000"/>
          </a:xfrm>
        </p:grpSpPr>
        <p:pic>
          <p:nvPicPr>
            <p:cNvPr id="104" name="Google Shape;104;p20"/>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05" name="Google Shape;105;p20"/>
            <p:cNvSpPr txBox="1"/>
            <p:nvPr/>
          </p:nvSpPr>
          <p:spPr>
            <a:xfrm>
              <a:off x="573494" y="683839"/>
              <a:ext cx="25245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106" name="Google Shape;106;p20"/>
          <p:cNvPicPr preferRelativeResize="0"/>
          <p:nvPr/>
        </p:nvPicPr>
        <p:blipFill>
          <a:blip r:embed="rId5">
            <a:alphaModFix/>
          </a:blip>
          <a:stretch>
            <a:fillRect/>
          </a:stretch>
        </p:blipFill>
        <p:spPr>
          <a:xfrm>
            <a:off x="5968041" y="2375384"/>
            <a:ext cx="791258" cy="791277"/>
          </a:xfrm>
          <a:prstGeom prst="rect">
            <a:avLst/>
          </a:prstGeom>
          <a:noFill/>
          <a:ln>
            <a:noFill/>
          </a:ln>
        </p:spPr>
      </p:pic>
      <p:sp>
        <p:nvSpPr>
          <p:cNvPr id="107" name="Google Shape;107;p20"/>
          <p:cNvSpPr txBox="1"/>
          <p:nvPr/>
        </p:nvSpPr>
        <p:spPr>
          <a:xfrm>
            <a:off x="5782488" y="2026913"/>
            <a:ext cx="12663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nvSpPr>
        <p:spPr>
          <a:xfrm>
            <a:off x="1995625" y="3400200"/>
            <a:ext cx="14241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Lato"/>
                <a:ea typeface="Lato"/>
                <a:cs typeface="Lato"/>
                <a:sym typeface="Lato"/>
              </a:rPr>
              <a:t>Detection</a:t>
            </a:r>
            <a:endParaRPr b="1" sz="2000">
              <a:latin typeface="Lato"/>
              <a:ea typeface="Lato"/>
              <a:cs typeface="Lato"/>
              <a:sym typeface="Lato"/>
            </a:endParaRPr>
          </a:p>
        </p:txBody>
      </p:sp>
      <p:sp>
        <p:nvSpPr>
          <p:cNvPr id="109" name="Google Shape;109;p20"/>
          <p:cNvSpPr txBox="1"/>
          <p:nvPr/>
        </p:nvSpPr>
        <p:spPr>
          <a:xfrm>
            <a:off x="5553900" y="3297532"/>
            <a:ext cx="1749600" cy="47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Social Gamification </a:t>
            </a:r>
            <a:endParaRPr b="1" sz="1800">
              <a:latin typeface="Lato"/>
              <a:ea typeface="Lato"/>
              <a:cs typeface="Lato"/>
              <a:sym typeface="Lato"/>
            </a:endParaRPr>
          </a:p>
        </p:txBody>
      </p:sp>
      <p:sp>
        <p:nvSpPr>
          <p:cNvPr id="110" name="Google Shape;110;p20"/>
          <p:cNvSpPr txBox="1"/>
          <p:nvPr/>
        </p:nvSpPr>
        <p:spPr>
          <a:xfrm>
            <a:off x="2138999" y="340335"/>
            <a:ext cx="48660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Two-Fold Challenge</a:t>
            </a:r>
            <a:endParaRPr sz="4000">
              <a:solidFill>
                <a:srgbClr val="FFFFFF"/>
              </a:solidFill>
            </a:endParaRPr>
          </a:p>
        </p:txBody>
      </p:sp>
      <p:cxnSp>
        <p:nvCxnSpPr>
          <p:cNvPr id="111" name="Google Shape;111;p20"/>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6" name="Shape 116"/>
        <p:cNvGrpSpPr/>
        <p:nvPr/>
      </p:nvGrpSpPr>
      <p:grpSpPr>
        <a:xfrm>
          <a:off x="0" y="0"/>
          <a:ext cx="0" cy="0"/>
          <a:chOff x="0" y="0"/>
          <a:chExt cx="0" cy="0"/>
        </a:xfrm>
      </p:grpSpPr>
      <p:cxnSp>
        <p:nvCxnSpPr>
          <p:cNvPr id="117" name="Google Shape;117;p21"/>
          <p:cNvCxnSpPr/>
          <p:nvPr/>
        </p:nvCxnSpPr>
        <p:spPr>
          <a:xfrm>
            <a:off x="4481375" y="1587082"/>
            <a:ext cx="9300" cy="3576900"/>
          </a:xfrm>
          <a:prstGeom prst="straightConnector1">
            <a:avLst/>
          </a:prstGeom>
          <a:noFill/>
          <a:ln cap="flat" cmpd="sng" w="38100">
            <a:solidFill>
              <a:srgbClr val="A4C2F4"/>
            </a:solidFill>
            <a:prstDash val="solid"/>
            <a:round/>
            <a:headEnd len="med" w="med" type="none"/>
            <a:tailEnd len="med" w="med" type="none"/>
          </a:ln>
        </p:spPr>
      </p:cxnSp>
      <p:pic>
        <p:nvPicPr>
          <p:cNvPr id="118" name="Google Shape;118;p21"/>
          <p:cNvPicPr preferRelativeResize="0"/>
          <p:nvPr/>
        </p:nvPicPr>
        <p:blipFill>
          <a:blip r:embed="rId3">
            <a:alphaModFix/>
          </a:blip>
          <a:stretch>
            <a:fillRect/>
          </a:stretch>
        </p:blipFill>
        <p:spPr>
          <a:xfrm>
            <a:off x="9411625" y="2362275"/>
            <a:ext cx="1139760" cy="2308275"/>
          </a:xfrm>
          <a:prstGeom prst="rect">
            <a:avLst/>
          </a:prstGeom>
          <a:noFill/>
          <a:ln>
            <a:noFill/>
          </a:ln>
        </p:spPr>
      </p:pic>
      <p:sp>
        <p:nvSpPr>
          <p:cNvPr id="119" name="Google Shape;119;p21"/>
          <p:cNvSpPr txBox="1"/>
          <p:nvPr/>
        </p:nvSpPr>
        <p:spPr>
          <a:xfrm>
            <a:off x="2028850" y="2030940"/>
            <a:ext cx="2394300" cy="300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Individual Biking Habits?</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Potential Collision?</a:t>
            </a:r>
            <a:endParaRPr i="1" sz="1800">
              <a:solidFill>
                <a:srgbClr val="FFFFFF"/>
              </a:solidFill>
              <a:latin typeface="Avenir"/>
              <a:ea typeface="Avenir"/>
              <a:cs typeface="Avenir"/>
              <a:sym typeface="Avenir"/>
            </a:endParaRPr>
          </a:p>
          <a:p>
            <a:pPr indent="-342900" lvl="0" marL="457200" rtl="0" algn="l">
              <a:spcBef>
                <a:spcPts val="0"/>
              </a:spcBef>
              <a:spcAft>
                <a:spcPts val="0"/>
              </a:spcAft>
              <a:buClr>
                <a:srgbClr val="FFFFFF"/>
              </a:buClr>
              <a:buSzPts val="1800"/>
              <a:buFont typeface="Avenir"/>
              <a:buChar char="●"/>
            </a:pPr>
            <a:r>
              <a:rPr i="1" lang="en" sz="1800">
                <a:solidFill>
                  <a:srgbClr val="FFFFFF"/>
                </a:solidFill>
                <a:latin typeface="Avenir"/>
                <a:ea typeface="Avenir"/>
                <a:cs typeface="Avenir"/>
                <a:sym typeface="Avenir"/>
              </a:rPr>
              <a:t>Lack of Biker Attention?</a:t>
            </a:r>
            <a:endParaRPr i="1" sz="1800">
              <a:solidFill>
                <a:srgbClr val="FFFFFF"/>
              </a:solidFill>
              <a:latin typeface="Avenir"/>
              <a:ea typeface="Avenir"/>
              <a:cs typeface="Avenir"/>
              <a:sym typeface="Avenir"/>
            </a:endParaRPr>
          </a:p>
          <a:p>
            <a:pPr indent="0" lvl="0" marL="457200" rtl="0" algn="l">
              <a:spcBef>
                <a:spcPts val="0"/>
              </a:spcBef>
              <a:spcAft>
                <a:spcPts val="0"/>
              </a:spcAft>
              <a:buNone/>
            </a:pPr>
            <a:r>
              <a:t/>
            </a:r>
            <a:endParaRPr i="1" sz="1800">
              <a:solidFill>
                <a:srgbClr val="FFFFFF"/>
              </a:solidFill>
              <a:latin typeface="Avenir"/>
              <a:ea typeface="Avenir"/>
              <a:cs typeface="Avenir"/>
              <a:sym typeface="Avenir"/>
            </a:endParaRPr>
          </a:p>
        </p:txBody>
      </p:sp>
      <p:sp>
        <p:nvSpPr>
          <p:cNvPr id="120" name="Google Shape;120;p21"/>
          <p:cNvSpPr txBox="1"/>
          <p:nvPr/>
        </p:nvSpPr>
        <p:spPr>
          <a:xfrm>
            <a:off x="4729575" y="2013188"/>
            <a:ext cx="2280600" cy="3006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What social features are you adding?</a:t>
            </a:r>
            <a:endParaRPr i="1"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Why add a game?</a:t>
            </a:r>
            <a:endParaRPr i="1" sz="1800">
              <a:solidFill>
                <a:srgbClr val="434343"/>
              </a:solidFill>
              <a:latin typeface="Avenir"/>
              <a:ea typeface="Avenir"/>
              <a:cs typeface="Avenir"/>
              <a:sym typeface="Avenir"/>
            </a:endParaRPr>
          </a:p>
          <a:p>
            <a:pPr indent="-342900" lvl="0" marL="457200" rtl="0" algn="l">
              <a:spcBef>
                <a:spcPts val="0"/>
              </a:spcBef>
              <a:spcAft>
                <a:spcPts val="0"/>
              </a:spcAft>
              <a:buClr>
                <a:srgbClr val="434343"/>
              </a:buClr>
              <a:buSzPts val="1800"/>
              <a:buFont typeface="Avenir"/>
              <a:buChar char="●"/>
            </a:pPr>
            <a:r>
              <a:rPr i="1" lang="en" sz="1800">
                <a:solidFill>
                  <a:srgbClr val="434343"/>
                </a:solidFill>
                <a:latin typeface="Avenir"/>
                <a:ea typeface="Avenir"/>
                <a:cs typeface="Avenir"/>
                <a:sym typeface="Avenir"/>
              </a:rPr>
              <a:t>Will users play it while biking?</a:t>
            </a:r>
            <a:endParaRPr i="1" sz="1800">
              <a:solidFill>
                <a:srgbClr val="434343"/>
              </a:solidFill>
              <a:latin typeface="Avenir"/>
              <a:ea typeface="Avenir"/>
              <a:cs typeface="Avenir"/>
              <a:sym typeface="Avenir"/>
            </a:endParaRPr>
          </a:p>
        </p:txBody>
      </p:sp>
      <p:grpSp>
        <p:nvGrpSpPr>
          <p:cNvPr id="121" name="Google Shape;121;p21"/>
          <p:cNvGrpSpPr/>
          <p:nvPr/>
        </p:nvGrpSpPr>
        <p:grpSpPr>
          <a:xfrm>
            <a:off x="527657" y="1694222"/>
            <a:ext cx="1424989" cy="2511561"/>
            <a:chOff x="378475" y="0"/>
            <a:chExt cx="2888100" cy="5849000"/>
          </a:xfrm>
        </p:grpSpPr>
        <p:pic>
          <p:nvPicPr>
            <p:cNvPr id="122" name="Google Shape;122;p21"/>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23" name="Google Shape;123;p21"/>
            <p:cNvSpPr txBox="1"/>
            <p:nvPr/>
          </p:nvSpPr>
          <p:spPr>
            <a:xfrm>
              <a:off x="573485" y="683810"/>
              <a:ext cx="25020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124" name="Google Shape;124;p21"/>
          <p:cNvPicPr preferRelativeResize="0"/>
          <p:nvPr/>
        </p:nvPicPr>
        <p:blipFill>
          <a:blip r:embed="rId4">
            <a:alphaModFix/>
          </a:blip>
          <a:stretch>
            <a:fillRect/>
          </a:stretch>
        </p:blipFill>
        <p:spPr>
          <a:xfrm flipH="1">
            <a:off x="888483" y="2830961"/>
            <a:ext cx="791258" cy="791258"/>
          </a:xfrm>
          <a:prstGeom prst="rect">
            <a:avLst/>
          </a:prstGeom>
          <a:noFill/>
          <a:ln>
            <a:noFill/>
          </a:ln>
        </p:spPr>
      </p:pic>
      <p:sp>
        <p:nvSpPr>
          <p:cNvPr id="125" name="Google Shape;125;p21"/>
          <p:cNvSpPr txBox="1"/>
          <p:nvPr/>
        </p:nvSpPr>
        <p:spPr>
          <a:xfrm>
            <a:off x="738625" y="2256604"/>
            <a:ext cx="1050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Detection</a:t>
            </a:r>
            <a:endParaRPr>
              <a:latin typeface="Avenir"/>
              <a:ea typeface="Avenir"/>
              <a:cs typeface="Avenir"/>
              <a:sym typeface="Avenir"/>
            </a:endParaRPr>
          </a:p>
        </p:txBody>
      </p:sp>
      <p:sp>
        <p:nvSpPr>
          <p:cNvPr id="126" name="Google Shape;126;p21"/>
          <p:cNvSpPr txBox="1"/>
          <p:nvPr/>
        </p:nvSpPr>
        <p:spPr>
          <a:xfrm>
            <a:off x="1611300" y="360450"/>
            <a:ext cx="5697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Avenir"/>
                <a:ea typeface="Avenir"/>
                <a:cs typeface="Avenir"/>
                <a:sym typeface="Avenir"/>
              </a:rPr>
              <a:t>Questions We Received</a:t>
            </a:r>
            <a:endParaRPr sz="4000">
              <a:solidFill>
                <a:srgbClr val="FFFFFF"/>
              </a:solidFill>
            </a:endParaRPr>
          </a:p>
        </p:txBody>
      </p:sp>
      <p:cxnSp>
        <p:nvCxnSpPr>
          <p:cNvPr id="127" name="Google Shape;127;p21"/>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grpSp>
        <p:nvGrpSpPr>
          <p:cNvPr id="128" name="Google Shape;128;p21"/>
          <p:cNvGrpSpPr/>
          <p:nvPr/>
        </p:nvGrpSpPr>
        <p:grpSpPr>
          <a:xfrm>
            <a:off x="7331282" y="1694222"/>
            <a:ext cx="1424989" cy="2511561"/>
            <a:chOff x="378475" y="0"/>
            <a:chExt cx="2888100" cy="5849000"/>
          </a:xfrm>
        </p:grpSpPr>
        <p:pic>
          <p:nvPicPr>
            <p:cNvPr id="129" name="Google Shape;129;p21"/>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130" name="Google Shape;130;p21"/>
            <p:cNvSpPr txBox="1"/>
            <p:nvPr/>
          </p:nvSpPr>
          <p:spPr>
            <a:xfrm>
              <a:off x="568272" y="683825"/>
              <a:ext cx="25203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1"/>
          <p:cNvSpPr txBox="1"/>
          <p:nvPr/>
        </p:nvSpPr>
        <p:spPr>
          <a:xfrm>
            <a:off x="7466050" y="2256615"/>
            <a:ext cx="1266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Social Gamification</a:t>
            </a:r>
            <a:endParaRPr>
              <a:latin typeface="Avenir"/>
              <a:ea typeface="Avenir"/>
              <a:cs typeface="Avenir"/>
              <a:sym typeface="Avenir"/>
            </a:endParaRPr>
          </a:p>
        </p:txBody>
      </p:sp>
      <p:pic>
        <p:nvPicPr>
          <p:cNvPr id="132" name="Google Shape;132;p21"/>
          <p:cNvPicPr preferRelativeResize="0"/>
          <p:nvPr/>
        </p:nvPicPr>
        <p:blipFill>
          <a:blip r:embed="rId5">
            <a:alphaModFix/>
          </a:blip>
          <a:stretch>
            <a:fillRect/>
          </a:stretch>
        </p:blipFill>
        <p:spPr>
          <a:xfrm>
            <a:off x="7635704" y="2918287"/>
            <a:ext cx="791258" cy="791277"/>
          </a:xfrm>
          <a:prstGeom prst="rect">
            <a:avLst/>
          </a:prstGeom>
          <a:noFill/>
          <a:ln>
            <a:noFill/>
          </a:ln>
        </p:spPr>
      </p:pic>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